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66" r:id="rId29"/>
  </p:sldIdLst>
  <p:sldSz cx="12192000" cy="6858000"/>
  <p:notesSz cx="6858000" cy="9144000"/>
  <p:embeddedFontLst>
    <p:embeddedFont>
      <p:font typeface="Lato Black" panose="020F0502020204030203" pitchFamily="34" charset="0"/>
      <p:bold r:id="rId31"/>
      <p:boldItalic r:id="rId32"/>
    </p:embeddedFont>
    <p:embeddedFont>
      <p:font typeface="Libre Baskerville" panose="02000000000000000000" pitchFamily="2" charset="0"/>
      <p:regular r:id="rId33"/>
      <p:bold r:id="rId34"/>
      <p:italic r:id="rId35"/>
    </p:embeddedFont>
    <p:embeddedFont>
      <p:font typeface="Roboto Mono" panose="00000009000000000000" pitchFamily="49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0" roundtripDataSignature="AMtx7mg7p2/oh0XZwGOY/CRvRrNkZuT3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EAD588-041C-4B10-964D-15351E73BCF6}" v="1872" dt="2025-08-17T07:48:38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customschemas.google.com/relationships/presentationmetadata" Target="meta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/>
          </a:p>
        </p:txBody>
      </p:sp>
      <p:sp>
        <p:nvSpPr>
          <p:cNvPr id="161" name="Google Shape;16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2" name="Google Shape;10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889f264b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7889f264bc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37889f264bc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889f264b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7889f264bc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37889f264bc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55de4962a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755de4962a_0_2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g3755de4962a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55de4962a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755de4962a_0_2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3755de4962a_0_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889f264b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7889f264bc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37889f264bc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55de4962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755de4962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3755de4962a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755de4962a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755de4962a_0_2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g3755de4962a_0_2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I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0" name="Google Shape;20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25" name="Google Shape;25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2" name="Google Shape;32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39" name="Google Shape;39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46" name="Google Shape;46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54" name="Google Shape;54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72" name="Google Shape;72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14232" y="6184984"/>
            <a:ext cx="3225397" cy="673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I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thota-manira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maniram3112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2" y="0"/>
            <a:ext cx="12190815" cy="669409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"/>
          <p:cNvSpPr txBox="1"/>
          <p:nvPr/>
        </p:nvSpPr>
        <p:spPr>
          <a:xfrm>
            <a:off x="2472904" y="3717986"/>
            <a:ext cx="7246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IN" sz="3600" b="1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Energy Consumption Analysis</a:t>
            </a:r>
            <a:endParaRPr sz="3200" b="1" i="1" strike="noStrike" cap="non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97CDC1-022D-1673-6B56-7B9A180064E3}"/>
              </a:ext>
            </a:extLst>
          </p:cNvPr>
          <p:cNvSpPr txBox="1"/>
          <p:nvPr/>
        </p:nvSpPr>
        <p:spPr>
          <a:xfrm>
            <a:off x="625928" y="2021694"/>
            <a:ext cx="3205842" cy="2438401"/>
          </a:xfrm>
          <a:prstGeom prst="rect">
            <a:avLst/>
          </a:prstGeom>
          <a:noFill/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Q2. What are the top 5 countries by GDP in the most recent year?</a:t>
            </a:r>
            <a:endParaRPr lang="en-US" sz="2000" kern="1200">
              <a:solidFill>
                <a:srgbClr val="FFFFFF"/>
              </a:solidFill>
              <a:latin typeface="+mj-lt"/>
              <a:ea typeface="+mj-ea"/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0C03CD-9A62-EC70-A8D2-E864FA6C7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7316" y="1758088"/>
            <a:ext cx="6780700" cy="3339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13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own Arrow 7">
            <a:extLst>
              <a:ext uri="{FF2B5EF4-FFF2-40B4-BE49-F238E27FC236}">
                <a16:creationId xmlns:a16="http://schemas.microsoft.com/office/drawing/2014/main" id="{5B1535A6-74BD-42D5-C5C8-37BCD96AB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0BD059-C08F-9583-FABD-0600B86A3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125" y="854072"/>
            <a:ext cx="6943725" cy="47720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2073AD-4109-D5F3-78AF-0BA9EB988BE5}"/>
              </a:ext>
            </a:extLst>
          </p:cNvPr>
          <p:cNvSpPr txBox="1"/>
          <p:nvPr/>
        </p:nvSpPr>
        <p:spPr>
          <a:xfrm>
            <a:off x="805543" y="2481944"/>
            <a:ext cx="314597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Q3. Compare energy production and consumption by country and year?</a:t>
            </a:r>
          </a:p>
        </p:txBody>
      </p:sp>
    </p:spTree>
    <p:extLst>
      <p:ext uri="{BB962C8B-B14F-4D97-AF65-F5344CB8AC3E}">
        <p14:creationId xmlns:p14="http://schemas.microsoft.com/office/powerpoint/2010/main" val="1109313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own Arrow 7">
            <a:extLst>
              <a:ext uri="{FF2B5EF4-FFF2-40B4-BE49-F238E27FC236}">
                <a16:creationId xmlns:a16="http://schemas.microsoft.com/office/drawing/2014/main" id="{11D9B210-0309-3887-55EE-5C3BE7C4E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B3544E8-CA41-2250-7308-7C39437277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6413" y="1702684"/>
            <a:ext cx="7353300" cy="3086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9F29E7-1929-F13F-CCC3-45DDED91BA3D}"/>
              </a:ext>
            </a:extLst>
          </p:cNvPr>
          <p:cNvSpPr txBox="1"/>
          <p:nvPr/>
        </p:nvSpPr>
        <p:spPr>
          <a:xfrm>
            <a:off x="718456" y="2585357"/>
            <a:ext cx="32385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Q4. Which energy types contribute most to emissions across all countries?</a:t>
            </a:r>
            <a:endParaRPr lang="en-US" sz="2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29043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332A1-3138-F0C5-0574-DA24A9251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6757" y="210796"/>
            <a:ext cx="5548132" cy="746966"/>
          </a:xfrm>
        </p:spPr>
        <p:txBody>
          <a:bodyPr>
            <a:normAutofit/>
          </a:bodyPr>
          <a:lstStyle/>
          <a:p>
            <a:r>
              <a:rPr lang="en-GB" sz="3000" b="1" i="1" dirty="0">
                <a:solidFill>
                  <a:schemeClr val="bg2"/>
                </a:solidFill>
                <a:latin typeface="Arial"/>
              </a:rPr>
              <a:t>Global Comparision Analysis</a:t>
            </a:r>
          </a:p>
        </p:txBody>
      </p:sp>
      <p:sp>
        <p:nvSpPr>
          <p:cNvPr id="5" name="Down Arrow 7">
            <a:extLst>
              <a:ext uri="{FF2B5EF4-FFF2-40B4-BE49-F238E27FC236}">
                <a16:creationId xmlns:a16="http://schemas.microsoft.com/office/drawing/2014/main" id="{4217D4CD-5DF6-9F90-A851-D41F1B2D2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6ADD02-27B6-3770-9CDC-25554256EB0D}"/>
              </a:ext>
            </a:extLst>
          </p:cNvPr>
          <p:cNvSpPr txBox="1"/>
          <p:nvPr/>
        </p:nvSpPr>
        <p:spPr>
          <a:xfrm>
            <a:off x="718456" y="2585357"/>
            <a:ext cx="32385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Q1. What are the top 10 countries by population and how do their emissions compare?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1204EF-08F5-DA86-8DC3-01B93C555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892" y="1246190"/>
            <a:ext cx="6349094" cy="400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225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own Arrow 7">
            <a:extLst>
              <a:ext uri="{FF2B5EF4-FFF2-40B4-BE49-F238E27FC236}">
                <a16:creationId xmlns:a16="http://schemas.microsoft.com/office/drawing/2014/main" id="{437A7930-DBC3-236B-8AAD-B53851BB1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048890-58AD-E078-D4C8-56BA64B0503D}"/>
              </a:ext>
            </a:extLst>
          </p:cNvPr>
          <p:cNvSpPr txBox="1"/>
          <p:nvPr/>
        </p:nvSpPr>
        <p:spPr>
          <a:xfrm>
            <a:off x="718456" y="2585357"/>
            <a:ext cx="323850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Q2. Which countries have improved(reduced) their per capita emissions the most the over the last decade?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919505A-5321-B981-AC2D-C40EF1615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578" y="881743"/>
            <a:ext cx="5914073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44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7">
            <a:extLst>
              <a:ext uri="{FF2B5EF4-FFF2-40B4-BE49-F238E27FC236}">
                <a16:creationId xmlns:a16="http://schemas.microsoft.com/office/drawing/2014/main" id="{DD8A603A-B533-15BC-DA95-275042B44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AAE714-EB65-B319-91C2-59C415F72053}"/>
              </a:ext>
            </a:extLst>
          </p:cNvPr>
          <p:cNvSpPr txBox="1"/>
          <p:nvPr/>
        </p:nvSpPr>
        <p:spPr>
          <a:xfrm>
            <a:off x="718456" y="2585357"/>
            <a:ext cx="32385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Q3. What is the global share (%) of emissions by countries?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C90C801-F614-E439-920F-990435213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85" y="555171"/>
            <a:ext cx="6775146" cy="5388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52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7">
            <a:extLst>
              <a:ext uri="{FF2B5EF4-FFF2-40B4-BE49-F238E27FC236}">
                <a16:creationId xmlns:a16="http://schemas.microsoft.com/office/drawing/2014/main" id="{41A1482F-15FB-C13D-6E33-C3154B681F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434891-6E3A-FC05-58CF-00FB19A93C3C}"/>
              </a:ext>
            </a:extLst>
          </p:cNvPr>
          <p:cNvSpPr txBox="1"/>
          <p:nvPr/>
        </p:nvSpPr>
        <p:spPr>
          <a:xfrm>
            <a:off x="718456" y="2585357"/>
            <a:ext cx="32385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Q4. What is the global average GDP, emission, and population by year?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583EE0-8DA8-6EF9-3AE5-CBA2C90F4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1061" y="854839"/>
            <a:ext cx="67437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86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E3A0F-01D0-9882-EB3F-8486115DC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4686" y="310696"/>
            <a:ext cx="4702629" cy="705214"/>
          </a:xfrm>
        </p:spPr>
        <p:txBody>
          <a:bodyPr>
            <a:normAutofit/>
          </a:bodyPr>
          <a:lstStyle/>
          <a:p>
            <a:r>
              <a:rPr lang="en-GB" sz="3000" b="1" i="1" dirty="0">
                <a:solidFill>
                  <a:schemeClr val="bg2"/>
                </a:solidFill>
              </a:rPr>
              <a:t>Ratios &amp; Per Capita Analysis</a:t>
            </a:r>
          </a:p>
        </p:txBody>
      </p:sp>
      <p:sp>
        <p:nvSpPr>
          <p:cNvPr id="6" name="Down Arrow 7">
            <a:extLst>
              <a:ext uri="{FF2B5EF4-FFF2-40B4-BE49-F238E27FC236}">
                <a16:creationId xmlns:a16="http://schemas.microsoft.com/office/drawing/2014/main" id="{66C06FD7-7536-7252-2DB9-A42017229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DB67DB-177C-D7C5-1674-AED68C15950E}"/>
              </a:ext>
            </a:extLst>
          </p:cNvPr>
          <p:cNvSpPr txBox="1"/>
          <p:nvPr/>
        </p:nvSpPr>
        <p:spPr>
          <a:xfrm>
            <a:off x="718456" y="2585357"/>
            <a:ext cx="32385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Q1. What is the emission-to-GDP ratio for each country by year?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6DC3309-2BC3-1513-9CA1-83A759988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270" y="936171"/>
            <a:ext cx="5595547" cy="461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5856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7">
            <a:extLst>
              <a:ext uri="{FF2B5EF4-FFF2-40B4-BE49-F238E27FC236}">
                <a16:creationId xmlns:a16="http://schemas.microsoft.com/office/drawing/2014/main" id="{6B1B539B-F339-8AAA-5D39-143AE052A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6181C-2132-989B-EA66-12AE7E6FF384}"/>
              </a:ext>
            </a:extLst>
          </p:cNvPr>
          <p:cNvSpPr txBox="1"/>
          <p:nvPr/>
        </p:nvSpPr>
        <p:spPr>
          <a:xfrm>
            <a:off x="718456" y="2585357"/>
            <a:ext cx="32385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Q2. What is the energy consumption per capita for each country over the last decade?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3CC91B9-AB78-0325-35D6-9623D03C7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936" y="609599"/>
            <a:ext cx="6163329" cy="527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81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7">
            <a:extLst>
              <a:ext uri="{FF2B5EF4-FFF2-40B4-BE49-F238E27FC236}">
                <a16:creationId xmlns:a16="http://schemas.microsoft.com/office/drawing/2014/main" id="{5731ED11-78C3-6DB2-F8C3-A853AB6B1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DBBE9B-F437-C667-A9BB-8AC968E7EB0D}"/>
              </a:ext>
            </a:extLst>
          </p:cNvPr>
          <p:cNvSpPr txBox="1"/>
          <p:nvPr/>
        </p:nvSpPr>
        <p:spPr>
          <a:xfrm>
            <a:off x="718456" y="2585357"/>
            <a:ext cx="32385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Q4. Which countries have the highest energy consumption relative to GDP?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20AA5BD-C099-8B12-F4B1-577F03843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526" y="483054"/>
            <a:ext cx="6512379" cy="552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204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"/>
          <p:cNvSpPr txBox="1"/>
          <p:nvPr/>
        </p:nvSpPr>
        <p:spPr>
          <a:xfrm>
            <a:off x="427656" y="416554"/>
            <a:ext cx="6099600" cy="4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200"/>
              <a:buFont typeface="Lato Black"/>
              <a:buNone/>
            </a:pPr>
            <a:r>
              <a:rPr lang="en-IN" sz="3200" b="0" i="0" u="none" strike="noStrike" cap="none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About me</a:t>
            </a:r>
            <a:endParaRPr lang="en-IN" sz="1800" b="0" i="0" u="none" strike="noStrike" cap="non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3"/>
          <p:cNvSpPr txBox="1"/>
          <p:nvPr/>
        </p:nvSpPr>
        <p:spPr>
          <a:xfrm>
            <a:off x="428375" y="1191347"/>
            <a:ext cx="11007300" cy="49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 b="1" u="sng" dirty="0">
                <a:solidFill>
                  <a:schemeClr val="dk1"/>
                </a:solidFill>
              </a:rPr>
              <a:t>Background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 sz="1500" err="1">
                <a:solidFill>
                  <a:schemeClr val="dk1"/>
                </a:solidFill>
              </a:rPr>
              <a:t>B.Tech</a:t>
            </a:r>
            <a:r>
              <a:rPr lang="en-IN" sz="1500" dirty="0">
                <a:solidFill>
                  <a:schemeClr val="dk1"/>
                </a:solidFill>
              </a:rPr>
              <a:t> in Mechanical Engineering from IIT Dharwad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500" b="1" u="sng" dirty="0">
                <a:solidFill>
                  <a:schemeClr val="dk1"/>
                </a:solidFill>
              </a:rPr>
              <a:t>Why Data Science</a:t>
            </a:r>
            <a:r>
              <a:rPr lang="en-IN" sz="1500" b="1" dirty="0">
                <a:solidFill>
                  <a:schemeClr val="dk1"/>
                </a:solidFill>
              </a:rPr>
              <a:t>?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 sz="1500" dirty="0">
                <a:solidFill>
                  <a:schemeClr val="dk1"/>
                </a:solidFill>
              </a:rPr>
              <a:t>Fascinated by the power of data to solve real-world problems across industries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 sz="1500" dirty="0">
                <a:solidFill>
                  <a:schemeClr val="dk1"/>
                </a:solidFill>
              </a:rPr>
              <a:t>Seeking to transition from traditional mechanical engineering to cutting-edge technology fields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 sz="1500" dirty="0">
                <a:solidFill>
                  <a:schemeClr val="dk1"/>
                </a:solidFill>
              </a:rPr>
              <a:t>Excited about combining analytical thinking with innovative data-driven solutions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 sz="1500" dirty="0">
                <a:solidFill>
                  <a:schemeClr val="dk1"/>
                </a:solidFill>
              </a:rPr>
              <a:t>Motivated by data science applications in engineering optimization and Industry 4.0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 b="1" u="sng" dirty="0">
                <a:solidFill>
                  <a:schemeClr val="dk1"/>
                </a:solidFill>
              </a:rPr>
              <a:t>Work Experience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 sz="1500" dirty="0">
                <a:solidFill>
                  <a:schemeClr val="dk1"/>
                </a:solidFill>
              </a:rPr>
              <a:t>Fresh graduate - No professional work experience yet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 sz="1500" dirty="0">
                <a:solidFill>
                  <a:schemeClr val="dk1"/>
                </a:solidFill>
              </a:rPr>
              <a:t>Ready to apply strong analytical foundation from engineering background</a:t>
            </a: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IN" sz="1500" b="1" u="sng" dirty="0">
                <a:solidFill>
                  <a:schemeClr val="dk1"/>
                </a:solidFill>
              </a:rPr>
              <a:t>Connect with Me On: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 sz="1500" dirty="0">
                <a:solidFill>
                  <a:schemeClr val="dk1"/>
                </a:solidFill>
              </a:rPr>
              <a:t>LinkedIn: </a:t>
            </a:r>
            <a:r>
              <a:rPr lang="en-IN" sz="1500" u="sng" dirty="0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https://www.linkedin.com/in/thota-maniram/</a:t>
            </a:r>
            <a:endParaRPr lang="en-IN" sz="1500" dirty="0">
              <a:solidFill>
                <a:schemeClr val="hlink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 sz="1500" dirty="0">
                <a:solidFill>
                  <a:schemeClr val="dk1"/>
                </a:solidFill>
              </a:rPr>
              <a:t>GitHub: </a:t>
            </a:r>
            <a:r>
              <a:rPr lang="en-IN" sz="1500" u="sng" dirty="0">
                <a:solidFill>
                  <a:schemeClr val="hlink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https://github.com/maniram3112</a:t>
            </a:r>
            <a:endParaRPr lang="en-IN" sz="1500">
              <a:solidFill>
                <a:schemeClr val="hlink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D4128-C421-C652-DA6B-E77B23586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2371" y="223611"/>
            <a:ext cx="2547258" cy="629014"/>
          </a:xfrm>
        </p:spPr>
        <p:txBody>
          <a:bodyPr>
            <a:normAutofit/>
          </a:bodyPr>
          <a:lstStyle/>
          <a:p>
            <a:pPr algn="ctr"/>
            <a:r>
              <a:rPr lang="en-GB" sz="3000" b="1" i="1" dirty="0">
                <a:solidFill>
                  <a:schemeClr val="bg2"/>
                </a:solidFill>
              </a:rPr>
              <a:t>Trend Analysis</a:t>
            </a:r>
            <a:endParaRPr lang="en-US"/>
          </a:p>
        </p:txBody>
      </p:sp>
      <p:sp>
        <p:nvSpPr>
          <p:cNvPr id="4" name="Down Arrow 7">
            <a:extLst>
              <a:ext uri="{FF2B5EF4-FFF2-40B4-BE49-F238E27FC236}">
                <a16:creationId xmlns:a16="http://schemas.microsoft.com/office/drawing/2014/main" id="{11CA754C-C431-1D66-869C-ECA1AF29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E46F2F-ADF7-5B9F-0DF0-BD34A36857F4}"/>
              </a:ext>
            </a:extLst>
          </p:cNvPr>
          <p:cNvSpPr txBox="1"/>
          <p:nvPr/>
        </p:nvSpPr>
        <p:spPr>
          <a:xfrm>
            <a:off x="718456" y="2585357"/>
            <a:ext cx="32385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Q1. How have global emissions changes year over year?</a:t>
            </a:r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1D536F-6253-836D-80F6-1705B81C2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371" y="1691368"/>
            <a:ext cx="5791200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4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7">
            <a:extLst>
              <a:ext uri="{FF2B5EF4-FFF2-40B4-BE49-F238E27FC236}">
                <a16:creationId xmlns:a16="http://schemas.microsoft.com/office/drawing/2014/main" id="{1B05261A-3950-CECE-4382-B8557148E3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B677AA-7285-A4A6-8F9D-EBFF6B8C22CA}"/>
              </a:ext>
            </a:extLst>
          </p:cNvPr>
          <p:cNvSpPr txBox="1"/>
          <p:nvPr/>
        </p:nvSpPr>
        <p:spPr>
          <a:xfrm>
            <a:off x="718456" y="2585357"/>
            <a:ext cx="323850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Q2. What is the trend in GDP for each country over years?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0A6F7AF-119C-B330-3780-63EFFB233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9027" y="457200"/>
            <a:ext cx="5245746" cy="5573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546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own Arrow 7">
            <a:extLst>
              <a:ext uri="{FF2B5EF4-FFF2-40B4-BE49-F238E27FC236}">
                <a16:creationId xmlns:a16="http://schemas.microsoft.com/office/drawing/2014/main" id="{EE89A933-E713-6750-F2AA-C8EA07FC1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AC1EFD-41F0-6E47-A83B-40BB4F0A94FB}"/>
              </a:ext>
            </a:extLst>
          </p:cNvPr>
          <p:cNvSpPr txBox="1"/>
          <p:nvPr/>
        </p:nvSpPr>
        <p:spPr>
          <a:xfrm>
            <a:off x="718456" y="2585357"/>
            <a:ext cx="3238500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Q3. How has population growth </a:t>
            </a:r>
            <a:r>
              <a:rPr lang="en-GB" sz="2000" dirty="0" err="1">
                <a:solidFill>
                  <a:schemeClr val="bg1"/>
                </a:solidFill>
              </a:rPr>
              <a:t>affectected</a:t>
            </a:r>
            <a:r>
              <a:rPr lang="en-GB" sz="2000" dirty="0">
                <a:solidFill>
                  <a:schemeClr val="bg1"/>
                </a:solidFill>
              </a:rPr>
              <a:t> total emissions in each country?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FA6DCAB-F5BA-5769-5E83-147D3F723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5522" y="500743"/>
            <a:ext cx="5117586" cy="549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86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902049A-4E38-9FDD-A7B9-D24B9F942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9466" y="259024"/>
            <a:ext cx="4062714" cy="660156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000" b="1" i="1" dirty="0">
                <a:solidFill>
                  <a:schemeClr val="bg2"/>
                </a:solidFill>
                <a:latin typeface="Arial"/>
              </a:rPr>
              <a:t>Final Business Insights</a:t>
            </a:r>
            <a:endParaRPr lang="en-US" sz="3000" b="1" i="1">
              <a:solidFill>
                <a:schemeClr val="bg2"/>
              </a:solidFill>
              <a:latin typeface="Arial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2BE4BE-C376-297F-CAC6-FBE390DDD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56536"/>
            <a:ext cx="10515600" cy="5171073"/>
          </a:xfr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AutoNum type="arabicPeriod"/>
            </a:pPr>
            <a:r>
              <a:rPr lang="en-GB" sz="1500" b="1" dirty="0">
                <a:latin typeface="Arial"/>
              </a:rPr>
              <a:t>Top Reducers Identified</a:t>
            </a:r>
            <a:endParaRPr lang="en-GB" sz="1500" dirty="0">
              <a:latin typeface="Arial"/>
            </a:endParaRPr>
          </a:p>
          <a:p>
            <a:pPr lvl="1">
              <a:buAutoNum type="alphaLcPeriod"/>
            </a:pPr>
            <a:r>
              <a:rPr lang="en-GB" sz="1500" dirty="0">
                <a:latin typeface="Arial"/>
              </a:rPr>
              <a:t>Countries with the highest positive reduction values have </a:t>
            </a:r>
            <a:r>
              <a:rPr lang="en-GB" sz="1500" b="1" dirty="0">
                <a:latin typeface="Arial"/>
              </a:rPr>
              <a:t>successfully lowered per capita emissions</a:t>
            </a:r>
            <a:r>
              <a:rPr lang="en-GB" sz="1500" dirty="0">
                <a:latin typeface="Arial"/>
              </a:rPr>
              <a:t>.</a:t>
            </a:r>
          </a:p>
          <a:p>
            <a:pPr lvl="1">
              <a:buAutoNum type="alphaLcPeriod"/>
            </a:pPr>
            <a:r>
              <a:rPr lang="en-GB" sz="1500" dirty="0">
                <a:latin typeface="Arial"/>
              </a:rPr>
              <a:t>Likely due to </a:t>
            </a:r>
            <a:r>
              <a:rPr lang="en-GB" sz="1500" b="1" dirty="0">
                <a:latin typeface="Arial"/>
              </a:rPr>
              <a:t>transition to renewables, stricter regulations, energy efficiency programs, or adoption of cleaner technologies</a:t>
            </a:r>
            <a:r>
              <a:rPr lang="en-GB" sz="1500" dirty="0">
                <a:latin typeface="Arial"/>
              </a:rPr>
              <a:t>.</a:t>
            </a:r>
          </a:p>
          <a:p>
            <a:pPr>
              <a:buAutoNum type="arabicPeriod"/>
            </a:pPr>
            <a:r>
              <a:rPr lang="en-GB" sz="1500" b="1" dirty="0">
                <a:latin typeface="Arial"/>
              </a:rPr>
              <a:t>Emission Increasers</a:t>
            </a:r>
            <a:endParaRPr lang="en-GB" sz="1500" dirty="0">
              <a:latin typeface="Arial"/>
            </a:endParaRPr>
          </a:p>
          <a:p>
            <a:pPr lvl="1">
              <a:buAutoNum type="alphaLcPeriod"/>
            </a:pPr>
            <a:r>
              <a:rPr lang="en-GB" sz="1500" dirty="0">
                <a:latin typeface="Arial"/>
              </a:rPr>
              <a:t>Countries showing </a:t>
            </a:r>
            <a:r>
              <a:rPr lang="en-GB" sz="1500" b="1" dirty="0">
                <a:latin typeface="Arial"/>
              </a:rPr>
              <a:t>negative reduction (increase)</a:t>
            </a:r>
            <a:r>
              <a:rPr lang="en-GB" sz="1500" dirty="0">
                <a:latin typeface="Arial"/>
              </a:rPr>
              <a:t> are experiencing rising per capita emissions.</a:t>
            </a:r>
          </a:p>
          <a:p>
            <a:pPr lvl="1">
              <a:buAutoNum type="alphaLcPeriod"/>
            </a:pPr>
            <a:r>
              <a:rPr lang="en-GB" sz="1500" dirty="0">
                <a:latin typeface="Arial"/>
              </a:rPr>
              <a:t>Common reasons: </a:t>
            </a:r>
            <a:r>
              <a:rPr lang="en-GB" sz="1500" b="1" dirty="0">
                <a:latin typeface="Arial"/>
              </a:rPr>
              <a:t>industrial expansion, urbanization, reliance on coal/oil, or weak enforcement of climate policies</a:t>
            </a:r>
            <a:r>
              <a:rPr lang="en-GB" sz="1500" dirty="0">
                <a:latin typeface="Arial"/>
              </a:rPr>
              <a:t>.</a:t>
            </a:r>
          </a:p>
          <a:p>
            <a:pPr>
              <a:buAutoNum type="arabicPeriod"/>
            </a:pPr>
            <a:r>
              <a:rPr lang="en-GB" sz="1500" b="1" dirty="0">
                <a:latin typeface="Arial"/>
              </a:rPr>
              <a:t>Energy Type Differences</a:t>
            </a:r>
            <a:endParaRPr lang="en-GB" sz="1500" dirty="0">
              <a:latin typeface="Arial"/>
            </a:endParaRPr>
          </a:p>
          <a:p>
            <a:pPr lvl="1">
              <a:buAutoNum type="alphaLcPeriod"/>
            </a:pPr>
            <a:r>
              <a:rPr lang="en-GB" sz="1500" dirty="0">
                <a:latin typeface="Arial"/>
              </a:rPr>
              <a:t>Breakdown by </a:t>
            </a:r>
            <a:r>
              <a:rPr lang="en-GB" sz="1500" err="1">
                <a:latin typeface="Arial"/>
              </a:rPr>
              <a:t>energy_type</a:t>
            </a:r>
            <a:r>
              <a:rPr lang="en-GB" sz="1500" dirty="0">
                <a:latin typeface="Arial"/>
              </a:rPr>
              <a:t> shows which sectors contribute most to reduction (e.g., renewables) vs increase (e.g., coal/oil).</a:t>
            </a:r>
          </a:p>
          <a:p>
            <a:pPr lvl="1">
              <a:buAutoNum type="alphaLcPeriod"/>
            </a:pPr>
            <a:r>
              <a:rPr lang="en-GB" sz="1500" dirty="0">
                <a:latin typeface="Arial"/>
              </a:rPr>
              <a:t>Provides a </a:t>
            </a:r>
            <a:r>
              <a:rPr lang="en-GB" sz="1500" b="1" dirty="0">
                <a:latin typeface="Arial"/>
              </a:rPr>
              <a:t>sectoral lens</a:t>
            </a:r>
            <a:r>
              <a:rPr lang="en-GB" sz="1500" dirty="0">
                <a:latin typeface="Arial"/>
              </a:rPr>
              <a:t> for targeted interventions.</a:t>
            </a:r>
          </a:p>
          <a:p>
            <a:pPr>
              <a:buAutoNum type="arabicPeriod"/>
            </a:pPr>
            <a:r>
              <a:rPr lang="en-GB" sz="1500" b="1" dirty="0">
                <a:latin typeface="Arial"/>
              </a:rPr>
              <a:t>Developed vs Developing Trends</a:t>
            </a:r>
            <a:endParaRPr lang="en-GB" sz="1500" dirty="0">
              <a:latin typeface="Arial"/>
            </a:endParaRPr>
          </a:p>
          <a:p>
            <a:pPr lvl="1">
              <a:buAutoNum type="alphaLcPeriod"/>
            </a:pPr>
            <a:r>
              <a:rPr lang="en-GB" sz="1500" dirty="0">
                <a:latin typeface="Arial"/>
              </a:rPr>
              <a:t>Many </a:t>
            </a:r>
            <a:r>
              <a:rPr lang="en-GB" sz="1500" b="1" dirty="0">
                <a:latin typeface="Arial"/>
              </a:rPr>
              <a:t>developed economies</a:t>
            </a:r>
            <a:r>
              <a:rPr lang="en-GB" sz="1500" dirty="0">
                <a:latin typeface="Arial"/>
              </a:rPr>
              <a:t> tend to show reductions (due to decarbonization).</a:t>
            </a:r>
          </a:p>
          <a:p>
            <a:pPr lvl="1">
              <a:buAutoNum type="alphaLcPeriod"/>
            </a:pPr>
            <a:r>
              <a:rPr lang="en-GB" sz="1500" dirty="0">
                <a:latin typeface="Arial"/>
              </a:rPr>
              <a:t>Several </a:t>
            </a:r>
            <a:r>
              <a:rPr lang="en-GB" sz="1500" b="1" dirty="0">
                <a:latin typeface="Arial"/>
              </a:rPr>
              <a:t>developing economies</a:t>
            </a:r>
            <a:r>
              <a:rPr lang="en-GB" sz="1500" dirty="0">
                <a:latin typeface="Arial"/>
              </a:rPr>
              <a:t> may still be increasing emissions as they industrialize, despite green pledges.</a:t>
            </a:r>
          </a:p>
          <a:p>
            <a:pPr>
              <a:buAutoNum type="arabicPeriod"/>
            </a:pPr>
            <a:r>
              <a:rPr lang="en-GB" sz="1500" b="1" dirty="0">
                <a:latin typeface="Arial"/>
              </a:rPr>
              <a:t>Per Capita vs Absolute Emissions</a:t>
            </a:r>
            <a:endParaRPr lang="en-GB" sz="1500" dirty="0">
              <a:latin typeface="Arial"/>
            </a:endParaRPr>
          </a:p>
          <a:p>
            <a:pPr lvl="1">
              <a:buAutoNum type="alphaLcPeriod"/>
            </a:pPr>
            <a:r>
              <a:rPr lang="en-GB" sz="1500" dirty="0">
                <a:latin typeface="Arial"/>
              </a:rPr>
              <a:t>Even if per capita emissions dropped, </a:t>
            </a:r>
            <a:r>
              <a:rPr lang="en-GB" sz="1500" b="1" dirty="0">
                <a:latin typeface="Arial"/>
              </a:rPr>
              <a:t>population growth</a:t>
            </a:r>
            <a:r>
              <a:rPr lang="en-GB" sz="1500" dirty="0">
                <a:latin typeface="Arial"/>
              </a:rPr>
              <a:t> in some countries might offset total reductions.</a:t>
            </a:r>
          </a:p>
          <a:p>
            <a:pPr lvl="1">
              <a:buAutoNum type="alphaLcPeriod"/>
            </a:pPr>
            <a:r>
              <a:rPr lang="en-GB" sz="1500" dirty="0">
                <a:latin typeface="Arial"/>
              </a:rPr>
              <a:t>Need to </a:t>
            </a:r>
            <a:r>
              <a:rPr lang="en-GB" sz="1500" err="1">
                <a:latin typeface="Arial"/>
              </a:rPr>
              <a:t>analyze</a:t>
            </a:r>
            <a:r>
              <a:rPr lang="en-GB" sz="1500" dirty="0">
                <a:latin typeface="Arial"/>
              </a:rPr>
              <a:t> alongside absolute emissions for a complete picture.</a:t>
            </a:r>
          </a:p>
        </p:txBody>
      </p:sp>
    </p:spTree>
    <p:extLst>
      <p:ext uri="{BB962C8B-B14F-4D97-AF65-F5344CB8AC3E}">
        <p14:creationId xmlns:p14="http://schemas.microsoft.com/office/powerpoint/2010/main" val="3393219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A5B3F-8133-EAE6-9F17-28A5AF8FC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0" y="223612"/>
            <a:ext cx="5519058" cy="661672"/>
          </a:xfrm>
        </p:spPr>
        <p:txBody>
          <a:bodyPr>
            <a:normAutofit/>
          </a:bodyPr>
          <a:lstStyle/>
          <a:p>
            <a:pPr algn="ctr"/>
            <a:r>
              <a:rPr lang="en-GB" sz="3000" b="1" i="1" dirty="0">
                <a:solidFill>
                  <a:schemeClr val="bg2"/>
                </a:solidFill>
                <a:latin typeface="Arial"/>
              </a:rPr>
              <a:t>Business Recommendations</a:t>
            </a:r>
            <a:endParaRPr lang="en-US" sz="3000" b="1">
              <a:solidFill>
                <a:schemeClr val="bg2"/>
              </a:solidFill>
              <a:latin typeface="aria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1B6DB9-097C-A4EB-9D98-FED891F5A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4914" y="1259568"/>
            <a:ext cx="10515600" cy="4351200"/>
          </a:xfr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/>
            <a:r>
              <a:rPr lang="en-GB" sz="1500" b="1" dirty="0">
                <a:latin typeface="Arial"/>
              </a:rPr>
              <a:t>Policy Reinforcement</a:t>
            </a:r>
            <a:endParaRPr lang="en-US" sz="1500" dirty="0">
              <a:latin typeface="Arial"/>
            </a:endParaRPr>
          </a:p>
          <a:p>
            <a:pPr marL="742950" lvl="1" indent="-285750">
              <a:buFont typeface="Courier New"/>
              <a:buChar char="o"/>
            </a:pPr>
            <a:r>
              <a:rPr lang="en-GB" sz="1500" dirty="0">
                <a:latin typeface="Arial"/>
              </a:rPr>
              <a:t>Countries with high reductions → </a:t>
            </a:r>
            <a:r>
              <a:rPr lang="en-GB" sz="1500" b="1" dirty="0">
                <a:latin typeface="Arial"/>
              </a:rPr>
              <a:t>continue incentives</a:t>
            </a:r>
            <a:r>
              <a:rPr lang="en-GB" sz="1500" dirty="0">
                <a:latin typeface="Arial"/>
              </a:rPr>
              <a:t> for renewables, EVs, and green tech.</a:t>
            </a:r>
          </a:p>
          <a:p>
            <a:pPr marL="742950" lvl="1" indent="-285750">
              <a:buFont typeface="Courier New"/>
              <a:buChar char="o"/>
            </a:pPr>
            <a:r>
              <a:rPr lang="en-GB" sz="1500" dirty="0">
                <a:latin typeface="Arial"/>
              </a:rPr>
              <a:t>Countries with increases → </a:t>
            </a:r>
            <a:r>
              <a:rPr lang="en-GB" sz="1500" b="1" dirty="0">
                <a:latin typeface="Arial"/>
              </a:rPr>
              <a:t>implement stricter carbon pricing, pollution taxes, and regulatory frameworks</a:t>
            </a:r>
            <a:r>
              <a:rPr lang="en-GB" sz="1500" dirty="0">
                <a:latin typeface="Arial"/>
              </a:rPr>
              <a:t>.</a:t>
            </a:r>
          </a:p>
          <a:p>
            <a:pPr marL="285750" indent="-285750"/>
            <a:r>
              <a:rPr lang="en-GB" sz="1500" b="1" dirty="0">
                <a:latin typeface="Arial"/>
              </a:rPr>
              <a:t>Targeted Energy Transition</a:t>
            </a:r>
            <a:endParaRPr lang="en-GB" sz="1500" dirty="0">
              <a:latin typeface="Arial"/>
            </a:endParaRPr>
          </a:p>
          <a:p>
            <a:pPr marL="742950" lvl="1" indent="-285750">
              <a:buFont typeface="Courier New"/>
              <a:buChar char="o"/>
            </a:pPr>
            <a:r>
              <a:rPr lang="en-GB" sz="1500" dirty="0">
                <a:latin typeface="Arial"/>
              </a:rPr>
              <a:t>Focus on </a:t>
            </a:r>
            <a:r>
              <a:rPr lang="en-GB" sz="1500" b="1" dirty="0">
                <a:latin typeface="Arial"/>
              </a:rPr>
              <a:t>phasing out coal</a:t>
            </a:r>
            <a:r>
              <a:rPr lang="en-GB" sz="1500" dirty="0">
                <a:latin typeface="Arial"/>
              </a:rPr>
              <a:t> and replacing it with </a:t>
            </a:r>
            <a:r>
              <a:rPr lang="en-GB" sz="1500" b="1" dirty="0">
                <a:latin typeface="Arial"/>
              </a:rPr>
              <a:t>natural gas, solar, and wind</a:t>
            </a:r>
            <a:r>
              <a:rPr lang="en-GB" sz="1500" dirty="0">
                <a:latin typeface="Arial"/>
              </a:rPr>
              <a:t>.</a:t>
            </a:r>
          </a:p>
          <a:p>
            <a:pPr marL="742950" lvl="1" indent="-285750">
              <a:buFont typeface="Courier New"/>
              <a:buChar char="o"/>
            </a:pPr>
            <a:r>
              <a:rPr lang="en-GB" sz="1500" dirty="0">
                <a:latin typeface="Arial"/>
              </a:rPr>
              <a:t>Encourage </a:t>
            </a:r>
            <a:r>
              <a:rPr lang="en-GB" sz="1500" b="1" dirty="0">
                <a:latin typeface="Arial"/>
              </a:rPr>
              <a:t>public-private partnerships</a:t>
            </a:r>
            <a:r>
              <a:rPr lang="en-GB" sz="1500" dirty="0">
                <a:latin typeface="Arial"/>
              </a:rPr>
              <a:t> for renewable infrastructure.</a:t>
            </a:r>
          </a:p>
          <a:p>
            <a:pPr marL="285750" indent="-285750"/>
            <a:r>
              <a:rPr lang="en-GB" sz="1500" b="1" dirty="0">
                <a:latin typeface="Arial"/>
              </a:rPr>
              <a:t>Technology Adoption</a:t>
            </a:r>
            <a:endParaRPr lang="en-GB" sz="1500" dirty="0">
              <a:latin typeface="Arial"/>
            </a:endParaRPr>
          </a:p>
          <a:p>
            <a:pPr marL="742950" lvl="1" indent="-285750">
              <a:buFont typeface="Courier New"/>
              <a:buChar char="o"/>
            </a:pPr>
            <a:r>
              <a:rPr lang="en-GB" sz="1500" dirty="0">
                <a:latin typeface="Arial"/>
              </a:rPr>
              <a:t>Invest in </a:t>
            </a:r>
            <a:r>
              <a:rPr lang="en-GB" sz="1500" b="1" dirty="0">
                <a:latin typeface="Arial"/>
              </a:rPr>
              <a:t>carbon capture, smart grids, energy-efficient manufacturing</a:t>
            </a:r>
            <a:r>
              <a:rPr lang="en-GB" sz="1500" dirty="0">
                <a:latin typeface="Arial"/>
              </a:rPr>
              <a:t>.</a:t>
            </a:r>
          </a:p>
          <a:p>
            <a:pPr marL="742950" lvl="1" indent="-285750">
              <a:buFont typeface="Courier New"/>
              <a:buChar char="o"/>
            </a:pPr>
            <a:r>
              <a:rPr lang="en-GB" sz="1500" dirty="0">
                <a:latin typeface="Arial"/>
              </a:rPr>
              <a:t>Promote </a:t>
            </a:r>
            <a:r>
              <a:rPr lang="en-GB" sz="1500" b="1" dirty="0">
                <a:latin typeface="Arial"/>
              </a:rPr>
              <a:t>innovation in storage (batteries, hydrogen)</a:t>
            </a:r>
            <a:r>
              <a:rPr lang="en-GB" sz="1500" dirty="0">
                <a:latin typeface="Arial"/>
              </a:rPr>
              <a:t> to stabilize renewable adoption.</a:t>
            </a:r>
          </a:p>
          <a:p>
            <a:pPr marL="285750" indent="-285750"/>
            <a:r>
              <a:rPr lang="en-GB" sz="1500" b="1" dirty="0">
                <a:latin typeface="Arial"/>
              </a:rPr>
              <a:t>Global Collaboration</a:t>
            </a:r>
            <a:endParaRPr lang="en-GB" sz="1500" dirty="0">
              <a:latin typeface="Arial"/>
            </a:endParaRPr>
          </a:p>
          <a:p>
            <a:pPr marL="742950" lvl="1" indent="-285750">
              <a:buFont typeface="Courier New"/>
              <a:buChar char="o"/>
            </a:pPr>
            <a:r>
              <a:rPr lang="en-GB" sz="1500" dirty="0">
                <a:latin typeface="Arial"/>
              </a:rPr>
              <a:t>Developed nations should support developing ones with </a:t>
            </a:r>
            <a:r>
              <a:rPr lang="en-GB" sz="1500" b="1" dirty="0">
                <a:latin typeface="Arial"/>
              </a:rPr>
              <a:t>green financing, technology transfer, and capacity building</a:t>
            </a:r>
            <a:r>
              <a:rPr lang="en-GB" sz="1500" dirty="0">
                <a:latin typeface="Arial"/>
              </a:rPr>
              <a:t>.</a:t>
            </a:r>
          </a:p>
          <a:p>
            <a:pPr marL="742950" lvl="1" indent="-285750">
              <a:buFont typeface="Courier New"/>
              <a:buChar char="o"/>
            </a:pPr>
            <a:r>
              <a:rPr lang="en-GB" sz="1500" dirty="0">
                <a:latin typeface="Arial"/>
              </a:rPr>
              <a:t>Regional agreements can help synchronize emission reduction goals.</a:t>
            </a:r>
          </a:p>
          <a:p>
            <a:pPr marL="285750" indent="-285750"/>
            <a:r>
              <a:rPr lang="en-GB" sz="1500" b="1" dirty="0">
                <a:latin typeface="Arial"/>
              </a:rPr>
              <a:t>Business Opportunities</a:t>
            </a:r>
            <a:endParaRPr lang="en-GB" sz="1500" dirty="0">
              <a:latin typeface="Arial"/>
            </a:endParaRPr>
          </a:p>
          <a:p>
            <a:pPr marL="742950" lvl="1" indent="-285750">
              <a:spcBef>
                <a:spcPts val="1000"/>
              </a:spcBef>
              <a:buFont typeface="Arial"/>
              <a:buChar char="o"/>
            </a:pPr>
            <a:r>
              <a:rPr lang="en-GB" sz="1500" dirty="0">
                <a:latin typeface="Arial"/>
              </a:rPr>
              <a:t>Expanding markets in </a:t>
            </a:r>
            <a:r>
              <a:rPr lang="en-GB" sz="1500" b="1" dirty="0">
                <a:latin typeface="Arial"/>
              </a:rPr>
              <a:t>renewables, EVs, sustainable manufacturing, and carbon credits</a:t>
            </a:r>
            <a:r>
              <a:rPr lang="en-GB" sz="1500" dirty="0">
                <a:latin typeface="Arial"/>
              </a:rPr>
              <a:t>.</a:t>
            </a:r>
          </a:p>
          <a:p>
            <a:pPr marL="742950" lvl="1" indent="-285750">
              <a:buFont typeface="Courier New"/>
              <a:buChar char="o"/>
            </a:pPr>
            <a:r>
              <a:rPr lang="en-GB" sz="1500" dirty="0">
                <a:latin typeface="Arial"/>
              </a:rPr>
              <a:t>Companies can gain a </a:t>
            </a:r>
            <a:r>
              <a:rPr lang="en-GB" sz="1500" b="1" dirty="0">
                <a:latin typeface="Arial"/>
              </a:rPr>
              <a:t>competitive advantage</a:t>
            </a:r>
            <a:r>
              <a:rPr lang="en-GB" sz="1500" dirty="0">
                <a:latin typeface="Arial"/>
              </a:rPr>
              <a:t> by aligning with </a:t>
            </a:r>
            <a:r>
              <a:rPr lang="en-GB" sz="1500" b="1" dirty="0">
                <a:latin typeface="Arial"/>
              </a:rPr>
              <a:t>net-zero commitments</a:t>
            </a:r>
            <a:r>
              <a:rPr lang="en-GB" sz="1500" dirty="0">
                <a:latin typeface="Arial"/>
              </a:rPr>
              <a:t>.</a:t>
            </a:r>
          </a:p>
          <a:p>
            <a:pPr marL="114300" indent="0">
              <a:buNone/>
            </a:pPr>
            <a:endParaRPr lang="en-GB" sz="15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650550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A3155-6379-E1FF-A635-E4717D996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4124" y="143277"/>
            <a:ext cx="6483752" cy="669802"/>
          </a:xfrm>
        </p:spPr>
        <p:txBody>
          <a:bodyPr>
            <a:normAutofit/>
          </a:bodyPr>
          <a:lstStyle/>
          <a:p>
            <a:pPr algn="ctr"/>
            <a:r>
              <a:rPr lang="en-GB" sz="3000" b="1" dirty="0">
                <a:solidFill>
                  <a:schemeClr val="bg2"/>
                </a:solidFill>
                <a:latin typeface="Arial"/>
              </a:rPr>
              <a:t>Conclusion – Key Findings Overall</a:t>
            </a:r>
            <a:endParaRPr lang="en-US" sz="3000">
              <a:solidFill>
                <a:schemeClr val="bg2"/>
              </a:solidFill>
              <a:latin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A69FA8-2D3C-1CF1-613C-5B5FAFB45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7694" y="494536"/>
            <a:ext cx="10515600" cy="6097047"/>
          </a:xfrm>
        </p:spPr>
        <p:txBody>
          <a:bodyPr spcFirstLastPara="1" wrap="square" lIns="91425" tIns="45700" rIns="91425" bIns="45700" anchor="t" anchorCtr="0">
            <a:noAutofit/>
          </a:bodyPr>
          <a:lstStyle/>
          <a:p>
            <a:endParaRPr lang="en-GB" sz="1500" b="1" dirty="0">
              <a:latin typeface="Arial"/>
            </a:endParaRPr>
          </a:p>
          <a:p>
            <a:r>
              <a:rPr lang="en-GB" sz="1500" b="1" dirty="0">
                <a:latin typeface="Arial"/>
              </a:rPr>
              <a:t>Global Emissions Growth:</a:t>
            </a:r>
            <a:r>
              <a:rPr lang="en-GB" sz="1500" dirty="0">
                <a:latin typeface="Arial"/>
              </a:rPr>
              <a:t> </a:t>
            </a:r>
          </a:p>
          <a:p>
            <a:pPr lvl="1">
              <a:buFont typeface="Courier New"/>
              <a:buChar char="o"/>
            </a:pPr>
            <a:r>
              <a:rPr lang="en-GB" sz="1500" dirty="0">
                <a:latin typeface="Arial"/>
              </a:rPr>
              <a:t>Emissions have generally increased over the years, though growth rates vary by country and region. Emerging economies show higher growth, while some developed economies show stabilization or decline.</a:t>
            </a:r>
            <a:endParaRPr lang="en-GB" sz="1500">
              <a:latin typeface="Arial"/>
            </a:endParaRPr>
          </a:p>
          <a:p>
            <a:r>
              <a:rPr lang="en-GB" sz="1500" b="1" dirty="0">
                <a:latin typeface="Arial"/>
              </a:rPr>
              <a:t>Emission-to-GDP Ratio Declining:</a:t>
            </a:r>
            <a:r>
              <a:rPr lang="en-GB" sz="1500" dirty="0">
                <a:latin typeface="Arial"/>
              </a:rPr>
              <a:t> </a:t>
            </a:r>
          </a:p>
          <a:p>
            <a:pPr lvl="1">
              <a:buFont typeface="Courier New"/>
              <a:buChar char="o"/>
            </a:pPr>
            <a:r>
              <a:rPr lang="en-GB" sz="1500" dirty="0">
                <a:latin typeface="Arial"/>
              </a:rPr>
              <a:t>Many advanced economies demonstrate lower emission intensity, indicating improved efficiency and cleaner energy adoption.</a:t>
            </a:r>
            <a:endParaRPr lang="en-GB" sz="1500">
              <a:latin typeface="Arial"/>
            </a:endParaRPr>
          </a:p>
          <a:p>
            <a:r>
              <a:rPr lang="en-GB" sz="1500" b="1" dirty="0">
                <a:latin typeface="Arial"/>
              </a:rPr>
              <a:t>High GDP, Low Emissions:</a:t>
            </a:r>
            <a:r>
              <a:rPr lang="en-GB" sz="1500" dirty="0">
                <a:latin typeface="Arial"/>
              </a:rPr>
              <a:t> </a:t>
            </a:r>
          </a:p>
          <a:p>
            <a:pPr lvl="1">
              <a:buFont typeface="Courier New"/>
              <a:buChar char="o"/>
            </a:pPr>
            <a:r>
              <a:rPr lang="en-GB" sz="1500" dirty="0">
                <a:latin typeface="Arial"/>
              </a:rPr>
              <a:t>Countries like Germany, Japan, and France achieve strong economic performance with relatively lower emissions due to efficiency and renewable energy use.</a:t>
            </a:r>
            <a:endParaRPr lang="en-GB" sz="1500">
              <a:latin typeface="Arial"/>
            </a:endParaRPr>
          </a:p>
          <a:p>
            <a:r>
              <a:rPr lang="en-GB" sz="1500" b="1" dirty="0">
                <a:latin typeface="Arial"/>
              </a:rPr>
              <a:t>High Emissions per Capita:</a:t>
            </a:r>
          </a:p>
          <a:p>
            <a:pPr lvl="1">
              <a:buFont typeface="Courier New"/>
              <a:buChar char="o"/>
            </a:pPr>
            <a:r>
              <a:rPr lang="en-GB" sz="1500" dirty="0">
                <a:latin typeface="Arial"/>
              </a:rPr>
              <a:t>Oil-rich and highly industrialized countries (e.g., USA, Australia, Middle East nations) record disproportionately high emissions per person.</a:t>
            </a:r>
            <a:endParaRPr lang="en-GB" sz="1500">
              <a:latin typeface="Arial"/>
            </a:endParaRPr>
          </a:p>
          <a:p>
            <a:r>
              <a:rPr lang="en-GB" sz="1500" b="1" dirty="0">
                <a:latin typeface="Arial"/>
              </a:rPr>
              <a:t>Population Trends Impact:</a:t>
            </a:r>
          </a:p>
          <a:p>
            <a:pPr lvl="1">
              <a:buFont typeface="Courier New"/>
              <a:buChar char="o"/>
            </a:pPr>
            <a:r>
              <a:rPr lang="en-GB" sz="1500" dirty="0">
                <a:latin typeface="Arial"/>
              </a:rPr>
              <a:t>Large population countries like India and China contribute significantly to total emissions, though per capita levels remain lower compared to developed nations.</a:t>
            </a:r>
            <a:endParaRPr lang="en-GB" sz="1500">
              <a:latin typeface="Arial"/>
            </a:endParaRPr>
          </a:p>
          <a:p>
            <a:r>
              <a:rPr lang="en-GB" sz="1500" b="1" dirty="0">
                <a:latin typeface="Arial"/>
              </a:rPr>
              <a:t>Energy Mix Influence:</a:t>
            </a:r>
          </a:p>
          <a:p>
            <a:pPr lvl="1">
              <a:buFont typeface="Courier New"/>
              <a:buChar char="o"/>
            </a:pPr>
            <a:r>
              <a:rPr lang="en-GB" sz="1500" dirty="0">
                <a:latin typeface="Arial"/>
              </a:rPr>
              <a:t>Fossil fuels remain the largest contributors to emissions, while renewables are growing but still insufficient to offset overall global demand.</a:t>
            </a:r>
            <a:endParaRPr lang="en-GB" sz="1500">
              <a:latin typeface="Arial"/>
            </a:endParaRPr>
          </a:p>
          <a:p>
            <a:r>
              <a:rPr lang="en-GB" sz="1500" b="1" dirty="0">
                <a:latin typeface="Arial"/>
              </a:rPr>
              <a:t>Top Contributors:</a:t>
            </a:r>
          </a:p>
          <a:p>
            <a:pPr lvl="1">
              <a:buFont typeface="Courier New"/>
              <a:buChar char="o"/>
            </a:pPr>
            <a:r>
              <a:rPr lang="en-GB" sz="1500" dirty="0">
                <a:latin typeface="Arial"/>
              </a:rPr>
              <a:t>A small set of countries (China, USA, India, Russia, Japan) dominate global emissions, while many smaller economies have minimal contribution.</a:t>
            </a:r>
            <a:endParaRPr lang="en-GB" sz="1500">
              <a:latin typeface="Arial"/>
            </a:endParaRPr>
          </a:p>
          <a:p>
            <a:endParaRPr lang="en-GB" sz="1500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161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Question mark against red wall">
            <a:extLst>
              <a:ext uri="{FF2B5EF4-FFF2-40B4-BE49-F238E27FC236}">
                <a16:creationId xmlns:a16="http://schemas.microsoft.com/office/drawing/2014/main" id="{CB9EC481-7EA3-3F31-A538-73C291502DB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l="30236" r="1" b="1"/>
          <a:stretch>
            <a:fillRect/>
          </a:stretch>
        </p:blipFill>
        <p:spPr>
          <a:xfrm>
            <a:off x="4283902" y="10"/>
            <a:ext cx="7908098" cy="685799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E7F3DAC-A8F9-30B8-B375-CD4D88BA1ECF}"/>
              </a:ext>
            </a:extLst>
          </p:cNvPr>
          <p:cNvSpPr txBox="1"/>
          <p:nvPr/>
        </p:nvSpPr>
        <p:spPr>
          <a:xfrm>
            <a:off x="728663" y="1115219"/>
            <a:ext cx="5505449" cy="23876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Q&amp;A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close up of a logo&#10;&#10;AI-generated content may be incorrect.">
            <a:extLst>
              <a:ext uri="{FF2B5EF4-FFF2-40B4-BE49-F238E27FC236}">
                <a16:creationId xmlns:a16="http://schemas.microsoft.com/office/drawing/2014/main" id="{E551A1DF-3221-285F-64A2-75EDEA8E3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1227" y="6359979"/>
            <a:ext cx="2924175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926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DF6FA-0CDC-2849-AC44-F7D7BD352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681" y="268669"/>
            <a:ext cx="9136284" cy="785549"/>
          </a:xfrm>
        </p:spPr>
        <p:txBody>
          <a:bodyPr>
            <a:normAutofit fontScale="90000"/>
          </a:bodyPr>
          <a:lstStyle/>
          <a:p>
            <a:r>
              <a:rPr lang="en-GB" sz="3000" b="1" i="1" dirty="0">
                <a:solidFill>
                  <a:schemeClr val="bg2"/>
                </a:solidFill>
                <a:latin typeface="Arial"/>
              </a:rPr>
              <a:t>Experience &amp; Challenges in SQL Data Analysis Project</a:t>
            </a:r>
            <a:endParaRPr lang="en-US" sz="3000" b="1" i="1" dirty="0">
              <a:solidFill>
                <a:schemeClr val="bg2"/>
              </a:solidFill>
              <a:latin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16F086-97A4-5A97-D901-5C2377518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0251" y="1391574"/>
            <a:ext cx="10515600" cy="3647074"/>
          </a:xfrm>
        </p:spPr>
        <p:txBody>
          <a:bodyPr>
            <a:normAutofit/>
          </a:bodyPr>
          <a:lstStyle/>
          <a:p>
            <a:pPr marL="400050" indent="-285750"/>
            <a:r>
              <a:rPr lang="en-GB" sz="1600" b="1" dirty="0">
                <a:latin typeface="Arial"/>
              </a:rPr>
              <a:t>Experience Gained:</a:t>
            </a:r>
            <a:endParaRPr lang="en-US" sz="1600" dirty="0">
              <a:latin typeface="Arial"/>
            </a:endParaRPr>
          </a:p>
          <a:p>
            <a:pPr marL="742950" lvl="1"/>
            <a:r>
              <a:rPr lang="en-GB" sz="1600" dirty="0">
                <a:latin typeface="Arial"/>
              </a:rPr>
              <a:t>Strengthened SQL query writing skills (Joins, Group By, Subqueries).</a:t>
            </a:r>
          </a:p>
          <a:p>
            <a:pPr marL="742950" lvl="1"/>
            <a:r>
              <a:rPr lang="en-GB" sz="1600" dirty="0">
                <a:latin typeface="Arial"/>
              </a:rPr>
              <a:t>Improved data cleaning and transformation techniques.</a:t>
            </a:r>
          </a:p>
          <a:p>
            <a:pPr marL="742950" lvl="1"/>
            <a:r>
              <a:rPr lang="en-GB" sz="1600" dirty="0">
                <a:latin typeface="Arial"/>
              </a:rPr>
              <a:t>Learned to generate business insights from raw datasets.</a:t>
            </a:r>
          </a:p>
          <a:p>
            <a:pPr marL="742950" lvl="1"/>
            <a:r>
              <a:rPr lang="en-GB" sz="1600" dirty="0">
                <a:latin typeface="Arial"/>
              </a:rPr>
              <a:t>Hands-on practice with real-world datasets (emissions, GDP, population).</a:t>
            </a:r>
          </a:p>
          <a:p>
            <a:pPr marL="742950" lvl="1"/>
            <a:r>
              <a:rPr lang="en-GB" sz="1600" dirty="0">
                <a:latin typeface="Arial"/>
              </a:rPr>
              <a:t>Enhanced ability to link data analysis with decision-making.</a:t>
            </a:r>
          </a:p>
          <a:p>
            <a:pPr marL="285750" indent="-285750"/>
            <a:r>
              <a:rPr lang="en-GB" sz="1600" b="1" dirty="0">
                <a:latin typeface="Arial"/>
              </a:rPr>
              <a:t>Challenges Faced &amp; Overcome:</a:t>
            </a:r>
            <a:endParaRPr lang="en-GB" sz="1600" dirty="0">
              <a:latin typeface="Arial"/>
            </a:endParaRPr>
          </a:p>
          <a:p>
            <a:pPr marL="742950" lvl="1"/>
            <a:r>
              <a:rPr lang="en-GB" sz="1600" dirty="0">
                <a:latin typeface="Arial"/>
              </a:rPr>
              <a:t>Handling </a:t>
            </a:r>
            <a:r>
              <a:rPr lang="en-GB" sz="1600" b="1" dirty="0">
                <a:latin typeface="Arial"/>
              </a:rPr>
              <a:t>inconsistent data</a:t>
            </a:r>
            <a:r>
              <a:rPr lang="en-GB" sz="1600" dirty="0">
                <a:latin typeface="Arial"/>
              </a:rPr>
              <a:t> (null values, mismatched years/countries).</a:t>
            </a:r>
          </a:p>
          <a:p>
            <a:pPr marL="742950" lvl="1"/>
            <a:r>
              <a:rPr lang="en-GB" sz="1600" dirty="0">
                <a:latin typeface="Arial"/>
              </a:rPr>
              <a:t>Optimizing </a:t>
            </a:r>
            <a:r>
              <a:rPr lang="en-GB" sz="1600" b="1" dirty="0">
                <a:latin typeface="Arial"/>
              </a:rPr>
              <a:t>complex queries</a:t>
            </a:r>
            <a:r>
              <a:rPr lang="en-GB" sz="1600" dirty="0">
                <a:latin typeface="Arial"/>
              </a:rPr>
              <a:t> for performance.</a:t>
            </a:r>
          </a:p>
          <a:p>
            <a:pPr marL="742950" lvl="1"/>
            <a:r>
              <a:rPr lang="en-GB" sz="1600" dirty="0">
                <a:latin typeface="Arial"/>
              </a:rPr>
              <a:t>Understanding business questions and translating them into SQL queries.</a:t>
            </a:r>
          </a:p>
          <a:p>
            <a:pPr marL="742950" lvl="1"/>
            <a:r>
              <a:rPr lang="en-GB" sz="1600" dirty="0">
                <a:latin typeface="Arial"/>
              </a:rPr>
              <a:t>Visualizing data beyond SQL outputs (exporting to Excel/Power BI for clarity).</a:t>
            </a:r>
          </a:p>
          <a:p>
            <a:pPr marL="742950" lvl="1"/>
            <a:r>
              <a:rPr lang="en-GB" sz="1600" dirty="0">
                <a:latin typeface="Arial"/>
              </a:rPr>
              <a:t>Balancing </a:t>
            </a:r>
            <a:r>
              <a:rPr lang="en-GB" sz="1600" b="1" dirty="0">
                <a:latin typeface="Arial"/>
              </a:rPr>
              <a:t>accuracy vs. readability</a:t>
            </a:r>
            <a:r>
              <a:rPr lang="en-GB" sz="1600" dirty="0">
                <a:latin typeface="Arial"/>
              </a:rPr>
              <a:t> of SQL queries.</a:t>
            </a:r>
          </a:p>
        </p:txBody>
      </p:sp>
    </p:spTree>
    <p:extLst>
      <p:ext uri="{BB962C8B-B14F-4D97-AF65-F5344CB8AC3E}">
        <p14:creationId xmlns:p14="http://schemas.microsoft.com/office/powerpoint/2010/main" val="22485639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66516" y="1850749"/>
            <a:ext cx="4465643" cy="2834317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"/>
          <p:cNvSpPr txBox="1"/>
          <p:nvPr/>
        </p:nvSpPr>
        <p:spPr>
          <a:xfrm>
            <a:off x="1244600" y="2997200"/>
            <a:ext cx="3661836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400"/>
              <a:buFont typeface="Libre Baskerville"/>
              <a:buNone/>
            </a:pPr>
            <a:r>
              <a:rPr lang="en-IN" sz="4400" b="0" i="0" u="none" strike="noStrike" cap="none">
                <a:solidFill>
                  <a:srgbClr val="C0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THANK YOU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7889f264bc_0_4"/>
          <p:cNvSpPr txBox="1"/>
          <p:nvPr/>
        </p:nvSpPr>
        <p:spPr>
          <a:xfrm>
            <a:off x="412250" y="135000"/>
            <a:ext cx="11496000" cy="6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IN" sz="3000" b="1">
                <a:solidFill>
                  <a:schemeClr val="dk2"/>
                </a:solidFill>
              </a:rPr>
              <a:t>Objective of the Project</a:t>
            </a:r>
            <a:endParaRPr sz="3000" b="1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 b="1" u="sng">
                <a:solidFill>
                  <a:schemeClr val="dk1"/>
                </a:solidFill>
              </a:rPr>
              <a:t>Database Creation &amp; Integration</a:t>
            </a:r>
            <a:endParaRPr b="1" u="sng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IN">
                <a:solidFill>
                  <a:schemeClr val="dk1"/>
                </a:solidFill>
              </a:rPr>
              <a:t>Create a structured SQL database from multiple CSV datasets.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IN">
                <a:solidFill>
                  <a:schemeClr val="dk1"/>
                </a:solidFill>
              </a:rPr>
              <a:t>Import and integrate data into tables for </a:t>
            </a:r>
            <a:r>
              <a:rPr lang="en-IN" b="1">
                <a:solidFill>
                  <a:schemeClr val="dk1"/>
                </a:solidFill>
              </a:rPr>
              <a:t>GDP, Emissions, Population, Production, Consumption, and Country</a:t>
            </a:r>
            <a:r>
              <a:rPr lang="en-I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IN">
                <a:solidFill>
                  <a:schemeClr val="dk1"/>
                </a:solidFill>
              </a:rPr>
              <a:t>Establish relationships between tables using ER diagram principles (Country → Emissions, Population, Production, Consumption, GDP).</a:t>
            </a:r>
            <a:br>
              <a:rPr lang="en-I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 b="1" u="sng">
                <a:solidFill>
                  <a:schemeClr val="dk1"/>
                </a:solidFill>
              </a:rPr>
              <a:t>Data Cleaning &amp; Structuring</a:t>
            </a:r>
            <a:endParaRPr b="1" u="sng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IN">
                <a:solidFill>
                  <a:schemeClr val="dk1"/>
                </a:solidFill>
              </a:rPr>
              <a:t>Ensure consistent </a:t>
            </a:r>
            <a:r>
              <a:rPr lang="en-IN" b="1">
                <a:solidFill>
                  <a:schemeClr val="dk1"/>
                </a:solidFill>
              </a:rPr>
              <a:t>keys (country, year)</a:t>
            </a:r>
            <a:r>
              <a:rPr lang="en-IN">
                <a:solidFill>
                  <a:schemeClr val="dk1"/>
                </a:solidFill>
              </a:rPr>
              <a:t> across all datasets.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IN">
                <a:solidFill>
                  <a:schemeClr val="dk1"/>
                </a:solidFill>
              </a:rPr>
              <a:t>Build a relational schema to support </a:t>
            </a:r>
            <a:r>
              <a:rPr lang="en-IN" b="1">
                <a:solidFill>
                  <a:schemeClr val="dk1"/>
                </a:solidFill>
              </a:rPr>
              <a:t>multi-dimensional analysis</a:t>
            </a:r>
            <a:r>
              <a:rPr lang="en-IN">
                <a:solidFill>
                  <a:schemeClr val="dk1"/>
                </a:solidFill>
              </a:rPr>
              <a:t>.</a:t>
            </a:r>
            <a:br>
              <a:rPr lang="en-I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 b="1" u="sng">
                <a:solidFill>
                  <a:schemeClr val="dk1"/>
                </a:solidFill>
              </a:rPr>
              <a:t>Analytical Goals</a:t>
            </a:r>
            <a:endParaRPr b="1" u="sng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IN">
                <a:solidFill>
                  <a:schemeClr val="dk1"/>
                </a:solidFill>
              </a:rPr>
              <a:t>Perform </a:t>
            </a:r>
            <a:r>
              <a:rPr lang="en-IN" b="1">
                <a:solidFill>
                  <a:schemeClr val="dk1"/>
                </a:solidFill>
              </a:rPr>
              <a:t>General &amp; Comparative Analysis</a:t>
            </a:r>
            <a:r>
              <a:rPr lang="en-IN">
                <a:solidFill>
                  <a:schemeClr val="dk1"/>
                </a:solidFill>
              </a:rPr>
              <a:t> (e.g., top emitters, GDP leaders, energy comparisons).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IN">
                <a:solidFill>
                  <a:schemeClr val="dk1"/>
                </a:solidFill>
              </a:rPr>
              <a:t>Conduct </a:t>
            </a:r>
            <a:r>
              <a:rPr lang="en-IN" b="1">
                <a:solidFill>
                  <a:schemeClr val="dk1"/>
                </a:solidFill>
              </a:rPr>
              <a:t>Trend Analysis Over Time</a:t>
            </a:r>
            <a:r>
              <a:rPr lang="en-IN">
                <a:solidFill>
                  <a:schemeClr val="dk1"/>
                </a:solidFill>
              </a:rPr>
              <a:t> (GDP growth, emissions change, population impact).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IN">
                <a:solidFill>
                  <a:schemeClr val="dk1"/>
                </a:solidFill>
              </a:rPr>
              <a:t>Carry out </a:t>
            </a:r>
            <a:r>
              <a:rPr lang="en-IN" b="1">
                <a:solidFill>
                  <a:schemeClr val="dk1"/>
                </a:solidFill>
              </a:rPr>
              <a:t>Ratio &amp; Per Capita Analysis</a:t>
            </a:r>
            <a:r>
              <a:rPr lang="en-IN">
                <a:solidFill>
                  <a:schemeClr val="dk1"/>
                </a:solidFill>
              </a:rPr>
              <a:t> (emission-to-GDP, energy per capita, efficiency ratios).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IN">
                <a:solidFill>
                  <a:schemeClr val="dk1"/>
                </a:solidFill>
              </a:rPr>
              <a:t>Explore </a:t>
            </a:r>
            <a:r>
              <a:rPr lang="en-IN" b="1">
                <a:solidFill>
                  <a:schemeClr val="dk1"/>
                </a:solidFill>
              </a:rPr>
              <a:t>Global Comparisons</a:t>
            </a:r>
            <a:r>
              <a:rPr lang="en-IN">
                <a:solidFill>
                  <a:schemeClr val="dk1"/>
                </a:solidFill>
              </a:rPr>
              <a:t> (top populations vs emissions, global averages, emission shares).</a:t>
            </a:r>
            <a:br>
              <a:rPr lang="en-I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 b="1" u="sng">
                <a:solidFill>
                  <a:schemeClr val="dk1"/>
                </a:solidFill>
              </a:rPr>
              <a:t>Business Insights</a:t>
            </a:r>
            <a:endParaRPr b="1" u="sng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IN">
                <a:solidFill>
                  <a:schemeClr val="dk1"/>
                </a:solidFill>
              </a:rPr>
              <a:t>Identify countries showing </a:t>
            </a:r>
            <a:r>
              <a:rPr lang="en-IN" b="1">
                <a:solidFill>
                  <a:schemeClr val="dk1"/>
                </a:solidFill>
              </a:rPr>
              <a:t>efficient growth with lower emissions</a:t>
            </a:r>
            <a:r>
              <a:rPr lang="en-I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IN">
                <a:solidFill>
                  <a:schemeClr val="dk1"/>
                </a:solidFill>
              </a:rPr>
              <a:t>Provide </a:t>
            </a:r>
            <a:r>
              <a:rPr lang="en-IN" b="1">
                <a:solidFill>
                  <a:schemeClr val="dk1"/>
                </a:solidFill>
              </a:rPr>
              <a:t>data-backed recommendations</a:t>
            </a:r>
            <a:r>
              <a:rPr lang="en-IN">
                <a:solidFill>
                  <a:schemeClr val="dk1"/>
                </a:solidFill>
              </a:rPr>
              <a:t> for policymakers and researchers.</a:t>
            </a:r>
            <a:br>
              <a:rPr lang="en-I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IN" b="1" u="sng">
                <a:solidFill>
                  <a:schemeClr val="dk1"/>
                </a:solidFill>
              </a:rPr>
              <a:t>Skill Development &amp; Challenges</a:t>
            </a:r>
            <a:endParaRPr b="1" u="sng"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IN">
                <a:solidFill>
                  <a:schemeClr val="dk1"/>
                </a:solidFill>
              </a:rPr>
              <a:t>Gain hands-on experience in </a:t>
            </a:r>
            <a:r>
              <a:rPr lang="en-IN" b="1">
                <a:solidFill>
                  <a:schemeClr val="dk1"/>
                </a:solidFill>
              </a:rPr>
              <a:t>SQL query design and optimization</a:t>
            </a:r>
            <a:r>
              <a:rPr lang="en-I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IN">
                <a:solidFill>
                  <a:schemeClr val="dk1"/>
                </a:solidFill>
              </a:rPr>
              <a:t>Learn how to approach multiple solutions for a single question.</a:t>
            </a:r>
            <a:endParaRPr>
              <a:solidFill>
                <a:schemeClr val="dk1"/>
              </a:solidFill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-IN">
                <a:solidFill>
                  <a:schemeClr val="dk1"/>
                </a:solidFill>
              </a:rPr>
              <a:t>Build reasoning skills to </a:t>
            </a:r>
            <a:r>
              <a:rPr lang="en-IN" b="1">
                <a:solidFill>
                  <a:schemeClr val="dk1"/>
                </a:solidFill>
              </a:rPr>
              <a:t>justify chosen methodologies</a:t>
            </a:r>
            <a:r>
              <a:rPr lang="en-IN">
                <a:solidFill>
                  <a:schemeClr val="dk1"/>
                </a:solidFill>
              </a:rPr>
              <a:t>.</a:t>
            </a:r>
            <a:endParaRPr sz="1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889f264bc_0_12"/>
          <p:cNvSpPr txBox="1"/>
          <p:nvPr/>
        </p:nvSpPr>
        <p:spPr>
          <a:xfrm>
            <a:off x="0" y="0"/>
            <a:ext cx="12192000" cy="69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IN" sz="3000" b="1">
                <a:solidFill>
                  <a:schemeClr val="dk2"/>
                </a:solidFill>
              </a:rPr>
              <a:t>ER Diagram &amp; Schema Highlights</a:t>
            </a:r>
            <a:endParaRPr sz="3000" b="1">
              <a:solidFill>
                <a:schemeClr val="dk2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 b="1" u="sng">
                <a:solidFill>
                  <a:schemeClr val="dk1"/>
                </a:solidFill>
              </a:rPr>
              <a:t>Main Entities (Tables):</a:t>
            </a:r>
            <a:endParaRPr sz="1500" b="1" u="sng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IN" sz="1500" b="1">
                <a:solidFill>
                  <a:schemeClr val="dk1"/>
                </a:solidFill>
              </a:rPr>
              <a:t>Emissions</a:t>
            </a:r>
            <a:r>
              <a:rPr lang="en-IN" sz="1500">
                <a:solidFill>
                  <a:schemeClr val="dk1"/>
                </a:solidFill>
              </a:rPr>
              <a:t> → tracks total CO₂ emissions &amp; per capita emissions.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IN" sz="1500" b="1">
                <a:solidFill>
                  <a:schemeClr val="dk1"/>
                </a:solidFill>
              </a:rPr>
              <a:t>GDP</a:t>
            </a:r>
            <a:r>
              <a:rPr lang="en-IN" sz="1500">
                <a:solidFill>
                  <a:schemeClr val="dk1"/>
                </a:solidFill>
              </a:rPr>
              <a:t> → stores yearly Gross Domestic Product values.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IN" sz="1500" b="1">
                <a:solidFill>
                  <a:schemeClr val="dk1"/>
                </a:solidFill>
              </a:rPr>
              <a:t>Population</a:t>
            </a:r>
            <a:r>
              <a:rPr lang="en-IN" sz="1500">
                <a:solidFill>
                  <a:schemeClr val="dk1"/>
                </a:solidFill>
              </a:rPr>
              <a:t> → maintains total population of each country per year.</a:t>
            </a:r>
            <a:br>
              <a:rPr lang="en-I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 b="1" u="sng">
                <a:solidFill>
                  <a:schemeClr val="dk1"/>
                </a:solidFill>
              </a:rPr>
              <a:t>Common Keys:</a:t>
            </a:r>
            <a:endParaRPr sz="1500" b="1" u="sng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IN" sz="1500" b="1">
                <a:solidFill>
                  <a:schemeClr val="dk1"/>
                </a:solidFill>
              </a:rPr>
              <a:t>Country</a:t>
            </a:r>
            <a:r>
              <a:rPr lang="en-IN" sz="1500">
                <a:solidFill>
                  <a:schemeClr val="dk1"/>
                </a:solidFill>
              </a:rPr>
              <a:t> and </a:t>
            </a:r>
            <a:r>
              <a:rPr lang="en-IN" sz="1500" b="1">
                <a:solidFill>
                  <a:schemeClr val="dk1"/>
                </a:solidFill>
              </a:rPr>
              <a:t>Year</a:t>
            </a:r>
            <a:r>
              <a:rPr lang="en-IN" sz="1500">
                <a:solidFill>
                  <a:schemeClr val="dk1"/>
                </a:solidFill>
              </a:rPr>
              <a:t> are the linking attributes across all three tables.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IN" sz="1500">
                <a:solidFill>
                  <a:schemeClr val="dk1"/>
                </a:solidFill>
              </a:rPr>
              <a:t>They ensure consistency when joining datasets for analysis.</a:t>
            </a:r>
            <a:br>
              <a:rPr lang="en-I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 b="1" u="sng">
                <a:solidFill>
                  <a:schemeClr val="dk1"/>
                </a:solidFill>
              </a:rPr>
              <a:t>Attributes:</a:t>
            </a:r>
            <a:endParaRPr sz="1500" b="1" u="sng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IN" sz="1500" i="1">
                <a:solidFill>
                  <a:schemeClr val="dk1"/>
                </a:solidFill>
              </a:rPr>
              <a:t>Emissions table:</a:t>
            </a:r>
            <a:r>
              <a:rPr lang="en-IN" sz="1500">
                <a:solidFill>
                  <a:schemeClr val="dk1"/>
                </a:solidFill>
              </a:rPr>
              <a:t> </a:t>
            </a:r>
            <a:r>
              <a:rPr lang="en-I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emission</a:t>
            </a:r>
            <a:r>
              <a:rPr lang="en-IN" sz="1500">
                <a:solidFill>
                  <a:schemeClr val="dk1"/>
                </a:solidFill>
              </a:rPr>
              <a:t>, </a:t>
            </a:r>
            <a:r>
              <a:rPr lang="en-I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emission_per_capita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IN" sz="1500" i="1">
                <a:solidFill>
                  <a:schemeClr val="dk1"/>
                </a:solidFill>
              </a:rPr>
              <a:t>GDP table:</a:t>
            </a:r>
            <a:r>
              <a:rPr lang="en-IN" sz="1500">
                <a:solidFill>
                  <a:schemeClr val="dk1"/>
                </a:solidFill>
              </a:rPr>
              <a:t> </a:t>
            </a:r>
            <a:r>
              <a:rPr lang="en-I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gdp_value</a:t>
            </a: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IN" sz="1500" i="1">
                <a:solidFill>
                  <a:schemeClr val="dk1"/>
                </a:solidFill>
              </a:rPr>
              <a:t>Population table:</a:t>
            </a:r>
            <a:r>
              <a:rPr lang="en-IN" sz="1500">
                <a:solidFill>
                  <a:schemeClr val="dk1"/>
                </a:solidFill>
              </a:rPr>
              <a:t> </a:t>
            </a:r>
            <a:r>
              <a:rPr lang="en-I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population</a:t>
            </a:r>
            <a:br>
              <a:rPr lang="en-I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</a:br>
            <a:endParaRPr sz="1500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 b="1" u="sng">
                <a:solidFill>
                  <a:schemeClr val="dk1"/>
                </a:solidFill>
              </a:rPr>
              <a:t>Primary Keys &amp; Relationships:</a:t>
            </a:r>
            <a:endParaRPr sz="1500" b="1" u="sng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IN" sz="15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(country, year)</a:t>
            </a:r>
            <a:r>
              <a:rPr lang="en-IN" sz="1500">
                <a:solidFill>
                  <a:schemeClr val="dk1"/>
                </a:solidFill>
              </a:rPr>
              <a:t> → </a:t>
            </a:r>
            <a:r>
              <a:rPr lang="en-IN" sz="1500" b="1">
                <a:solidFill>
                  <a:schemeClr val="dk1"/>
                </a:solidFill>
              </a:rPr>
              <a:t>composite primary key</a:t>
            </a:r>
            <a:r>
              <a:rPr lang="en-IN" sz="1500">
                <a:solidFill>
                  <a:schemeClr val="dk1"/>
                </a:solidFill>
              </a:rPr>
              <a:t> in each table.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IN" sz="1500">
                <a:solidFill>
                  <a:schemeClr val="dk1"/>
                </a:solidFill>
              </a:rPr>
              <a:t>Acts as </a:t>
            </a:r>
            <a:r>
              <a:rPr lang="en-IN" sz="1500" b="1">
                <a:solidFill>
                  <a:schemeClr val="dk1"/>
                </a:solidFill>
              </a:rPr>
              <a:t>foreign keys</a:t>
            </a:r>
            <a:r>
              <a:rPr lang="en-IN" sz="1500">
                <a:solidFill>
                  <a:schemeClr val="dk1"/>
                </a:solidFill>
              </a:rPr>
              <a:t> when joining across tables.</a:t>
            </a:r>
            <a:br>
              <a:rPr lang="en-I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 b="1" u="sng">
                <a:solidFill>
                  <a:schemeClr val="dk1"/>
                </a:solidFill>
              </a:rPr>
              <a:t>Schema Design Benefits:</a:t>
            </a:r>
            <a:endParaRPr sz="1500" b="1" u="sng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IN" sz="1500">
                <a:solidFill>
                  <a:schemeClr val="dk1"/>
                </a:solidFill>
              </a:rPr>
              <a:t>Supports </a:t>
            </a:r>
            <a:r>
              <a:rPr lang="en-IN" sz="1500" b="1">
                <a:solidFill>
                  <a:schemeClr val="dk1"/>
                </a:solidFill>
              </a:rPr>
              <a:t>multi-year comparative analysis</a:t>
            </a:r>
            <a:r>
              <a:rPr lang="en-IN" sz="1500">
                <a:solidFill>
                  <a:schemeClr val="dk1"/>
                </a:solidFill>
              </a:rPr>
              <a:t>.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IN" sz="1500">
                <a:solidFill>
                  <a:schemeClr val="dk1"/>
                </a:solidFill>
              </a:rPr>
              <a:t>Enables calculating </a:t>
            </a:r>
            <a:r>
              <a:rPr lang="en-IN" sz="1500" b="1">
                <a:solidFill>
                  <a:schemeClr val="dk1"/>
                </a:solidFill>
              </a:rPr>
              <a:t>ratios</a:t>
            </a:r>
            <a:r>
              <a:rPr lang="en-IN" sz="1500">
                <a:solidFill>
                  <a:schemeClr val="dk1"/>
                </a:solidFill>
              </a:rPr>
              <a:t> like emission-to-GDP, emission-per-capita.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IN" sz="1500">
                <a:solidFill>
                  <a:schemeClr val="dk1"/>
                </a:solidFill>
              </a:rPr>
              <a:t>Allows </a:t>
            </a:r>
            <a:r>
              <a:rPr lang="en-IN" sz="1500" b="1">
                <a:solidFill>
                  <a:schemeClr val="dk1"/>
                </a:solidFill>
              </a:rPr>
              <a:t>global aggregation</a:t>
            </a:r>
            <a:r>
              <a:rPr lang="en-IN" sz="1500">
                <a:solidFill>
                  <a:schemeClr val="dk1"/>
                </a:solidFill>
              </a:rPr>
              <a:t> (summing across all countries).</a:t>
            </a:r>
            <a:endParaRPr sz="1500">
              <a:solidFill>
                <a:schemeClr val="dk1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○"/>
            </a:pPr>
            <a:r>
              <a:rPr lang="en-IN" sz="1500">
                <a:solidFill>
                  <a:schemeClr val="dk1"/>
                </a:solidFill>
              </a:rPr>
              <a:t>Facilitates </a:t>
            </a:r>
            <a:r>
              <a:rPr lang="en-IN" sz="1500" b="1">
                <a:solidFill>
                  <a:schemeClr val="dk1"/>
                </a:solidFill>
              </a:rPr>
              <a:t>trend analysis</a:t>
            </a:r>
            <a:r>
              <a:rPr lang="en-IN" sz="1500">
                <a:solidFill>
                  <a:schemeClr val="dk1"/>
                </a:solidFill>
              </a:rPr>
              <a:t> (country-wise &amp; year-wise).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119" name="Google Shape;119;g37889f264bc_0_12" title="Screenshot 2025-08-16 130643.png"/>
          <p:cNvPicPr preferRelativeResize="0"/>
          <p:nvPr/>
        </p:nvPicPr>
        <p:blipFill rotWithShape="1">
          <a:blip r:embed="rId3">
            <a:alphaModFix/>
          </a:blip>
          <a:srcRect l="5078" t="2527" b="3159"/>
          <a:stretch/>
        </p:blipFill>
        <p:spPr>
          <a:xfrm>
            <a:off x="7112875" y="549475"/>
            <a:ext cx="4783275" cy="512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g3755de4962a_0_21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9282387" y="3647852"/>
            <a:ext cx="1802784" cy="2752344"/>
          </a:xfrm>
          <a:prstGeom prst="rect">
            <a:avLst/>
          </a:prstGeom>
          <a:noFill/>
        </p:spPr>
      </p:pic>
      <p:pic>
        <p:nvPicPr>
          <p:cNvPr id="127" name="Google Shape;127;g3755de4962a_0_212" descr="Population Table&#10;.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x="9145092" y="194733"/>
            <a:ext cx="2082335" cy="2748958"/>
          </a:xfrm>
          <a:prstGeom prst="rect">
            <a:avLst/>
          </a:prstGeom>
          <a:noFill/>
        </p:spPr>
      </p:pic>
      <p:sp>
        <p:nvSpPr>
          <p:cNvPr id="206" name="Rectangle 205">
            <a:extLst>
              <a:ext uri="{FF2B5EF4-FFF2-40B4-BE49-F238E27FC236}">
                <a16:creationId xmlns:a16="http://schemas.microsoft.com/office/drawing/2014/main" id="{E3B4FF89-C45F-4E24-B963-61E85570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3671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6" name="Google Shape;126;g3755de4962a_0_212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x="4841788" y="194734"/>
            <a:ext cx="2508423" cy="2748958"/>
          </a:xfrm>
          <a:prstGeom prst="rect">
            <a:avLst/>
          </a:prstGeom>
          <a:noFill/>
        </p:spPr>
      </p:pic>
      <p:sp>
        <p:nvSpPr>
          <p:cNvPr id="207" name="Rectangle 206">
            <a:extLst>
              <a:ext uri="{FF2B5EF4-FFF2-40B4-BE49-F238E27FC236}">
                <a16:creationId xmlns:a16="http://schemas.microsoft.com/office/drawing/2014/main" id="{14F25C03-EF67-4344-8AEA-7B3FA0DED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7836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" name="Google Shape;125;g3755de4962a_0_212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x="1236004" y="194733"/>
            <a:ext cx="1802784" cy="2752344"/>
          </a:xfrm>
          <a:prstGeom prst="rect">
            <a:avLst/>
          </a:prstGeom>
          <a:noFill/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F74793DE-3651-410B-B243-8F0B1468E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059424" y="-2665476"/>
            <a:ext cx="73152" cy="121889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" name="Google Shape;128;g3755de4962a_0_212"/>
          <p:cNvPicPr preferRelativeResize="0"/>
          <p:nvPr/>
        </p:nvPicPr>
        <p:blipFill>
          <a:blip r:embed="rId7"/>
          <a:stretch>
            <a:fillRect/>
          </a:stretch>
        </p:blipFill>
        <p:spPr>
          <a:xfrm>
            <a:off x="1242952" y="3647852"/>
            <a:ext cx="1988568" cy="2752344"/>
          </a:xfrm>
          <a:prstGeom prst="rect">
            <a:avLst/>
          </a:prstGeom>
          <a:noFill/>
        </p:spPr>
      </p:pic>
      <p:pic>
        <p:nvPicPr>
          <p:cNvPr id="129" name="Google Shape;129;g3755de4962a_0_212"/>
          <p:cNvPicPr preferRelativeResize="0"/>
          <p:nvPr/>
        </p:nvPicPr>
        <p:blipFill>
          <a:blip r:embed="rId8"/>
          <a:stretch>
            <a:fillRect/>
          </a:stretch>
        </p:blipFill>
        <p:spPr>
          <a:xfrm>
            <a:off x="5097089" y="3647852"/>
            <a:ext cx="2009210" cy="2752344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F6E01F-CF48-2B8A-613A-FEB0EFEE1ECE}"/>
              </a:ext>
            </a:extLst>
          </p:cNvPr>
          <p:cNvSpPr txBox="1"/>
          <p:nvPr/>
        </p:nvSpPr>
        <p:spPr>
          <a:xfrm>
            <a:off x="1336892" y="3052160"/>
            <a:ext cx="18052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/>
              <a:t>Country Table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ADC0D-6076-0E44-7854-92E2D599C478}"/>
              </a:ext>
            </a:extLst>
          </p:cNvPr>
          <p:cNvSpPr txBox="1"/>
          <p:nvPr/>
        </p:nvSpPr>
        <p:spPr>
          <a:xfrm>
            <a:off x="9292533" y="6508373"/>
            <a:ext cx="18052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/>
              <a:t>Consumption Table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AFECD5-5D80-F3D8-99BA-581BE003105D}"/>
              </a:ext>
            </a:extLst>
          </p:cNvPr>
          <p:cNvSpPr txBox="1"/>
          <p:nvPr/>
        </p:nvSpPr>
        <p:spPr>
          <a:xfrm>
            <a:off x="5210390" y="6499301"/>
            <a:ext cx="18052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/>
              <a:t>GDP Table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7CF32-29C4-35C5-A28F-B8DB18A11A7F}"/>
              </a:ext>
            </a:extLst>
          </p:cNvPr>
          <p:cNvSpPr txBox="1"/>
          <p:nvPr/>
        </p:nvSpPr>
        <p:spPr>
          <a:xfrm>
            <a:off x="1336888" y="6499300"/>
            <a:ext cx="18052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/>
              <a:t>Production Table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B4F89-B0DD-D128-C8BE-23FE2E5398E8}"/>
              </a:ext>
            </a:extLst>
          </p:cNvPr>
          <p:cNvSpPr txBox="1"/>
          <p:nvPr/>
        </p:nvSpPr>
        <p:spPr>
          <a:xfrm>
            <a:off x="9283461" y="3052156"/>
            <a:ext cx="18052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/>
              <a:t>Population Table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CFD346-1700-3F97-3C2C-5B01AAE6F561}"/>
              </a:ext>
            </a:extLst>
          </p:cNvPr>
          <p:cNvSpPr txBox="1"/>
          <p:nvPr/>
        </p:nvSpPr>
        <p:spPr>
          <a:xfrm>
            <a:off x="5192246" y="3052155"/>
            <a:ext cx="180527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/>
              <a:t>Emission Table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D89698AF-1C70-0AA6-2826-EAA39340D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320" y="543597"/>
            <a:ext cx="4651162" cy="4996543"/>
          </a:xfrm>
          <a:prstGeom prst="rect">
            <a:avLst/>
          </a:prstGeom>
        </p:spPr>
      </p:pic>
      <p:pic>
        <p:nvPicPr>
          <p:cNvPr id="3" name="Picture 2" descr="A computer screen shot of a computer code&#10;&#10;AI-generated content may be incorrect.">
            <a:extLst>
              <a:ext uri="{FF2B5EF4-FFF2-40B4-BE49-F238E27FC236}">
                <a16:creationId xmlns:a16="http://schemas.microsoft.com/office/drawing/2014/main" id="{8F964FED-E632-72C8-BC19-3408F3906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923" y="540617"/>
            <a:ext cx="3454854" cy="22615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607457-46B1-BD12-2147-2028011FBD88}"/>
              </a:ext>
            </a:extLst>
          </p:cNvPr>
          <p:cNvSpPr txBox="1"/>
          <p:nvPr/>
        </p:nvSpPr>
        <p:spPr>
          <a:xfrm>
            <a:off x="89926" y="406083"/>
            <a:ext cx="3703271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000" b="1" i="1" dirty="0">
                <a:solidFill>
                  <a:schemeClr val="bg2"/>
                </a:solidFill>
              </a:rPr>
              <a:t>Relationships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7889f264bc_0_19"/>
          <p:cNvSpPr txBox="1"/>
          <p:nvPr/>
        </p:nvSpPr>
        <p:spPr>
          <a:xfrm>
            <a:off x="0" y="0"/>
            <a:ext cx="12070800" cy="64427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IN" sz="3000" b="1" dirty="0">
                <a:solidFill>
                  <a:schemeClr val="dk2"/>
                </a:solidFill>
              </a:rPr>
              <a:t> Key Analysis Questions (Use Cases)</a:t>
            </a:r>
            <a:endParaRPr sz="3000" b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500" dirty="0">
                <a:solidFill>
                  <a:schemeClr val="dk1"/>
                </a:solidFill>
              </a:rPr>
              <a:t>We analysed the dataset using SQL queries to answer the following questions:</a:t>
            </a:r>
            <a:endParaRPr sz="15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500" b="1" dirty="0">
                <a:solidFill>
                  <a:schemeClr val="dk1"/>
                </a:solidFill>
              </a:rPr>
              <a:t>A. </a:t>
            </a:r>
            <a:r>
              <a:rPr lang="en-IN" sz="1500" b="1" u="sng" dirty="0">
                <a:solidFill>
                  <a:schemeClr val="dk1"/>
                </a:solidFill>
              </a:rPr>
              <a:t>Emissions &amp; Economy</a:t>
            </a:r>
            <a:endParaRPr sz="1500" b="1" u="sng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 b="1" dirty="0">
                <a:solidFill>
                  <a:schemeClr val="dk1"/>
                </a:solidFill>
              </a:rPr>
              <a:t>What is the total emission per country for the most recent year available?</a:t>
            </a:r>
            <a:br>
              <a:rPr lang="en-IN" sz="1500" b="1" dirty="0"/>
            </a:br>
            <a:r>
              <a:rPr lang="en-IN" sz="1500" dirty="0">
                <a:solidFill>
                  <a:schemeClr val="dk1"/>
                </a:solidFill>
              </a:rPr>
              <a:t> → Identified top emitters and their contribution to global share.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 b="1" dirty="0">
                <a:solidFill>
                  <a:schemeClr val="dk1"/>
                </a:solidFill>
              </a:rPr>
              <a:t>What are the top 5 countries by GDP in the most recent year?</a:t>
            </a:r>
            <a:br>
              <a:rPr lang="en-IN" sz="1500" b="1" dirty="0"/>
            </a:br>
            <a:r>
              <a:rPr lang="en-IN" sz="1500" dirty="0">
                <a:solidFill>
                  <a:schemeClr val="dk1"/>
                </a:solidFill>
              </a:rPr>
              <a:t> → Highlighted leading economies and compared their emission efficiency.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 b="1" dirty="0">
                <a:solidFill>
                  <a:schemeClr val="dk1"/>
                </a:solidFill>
              </a:rPr>
              <a:t>What is the emission-to-GDP ratio for each country by year?</a:t>
            </a:r>
            <a:br>
              <a:rPr lang="en-IN" sz="1500" b="1" dirty="0"/>
            </a:br>
            <a:r>
              <a:rPr lang="en-IN" sz="1500" dirty="0">
                <a:solidFill>
                  <a:schemeClr val="dk1"/>
                </a:solidFill>
              </a:rPr>
              <a:t> → Tracked efficient vs. inefficient economies.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 b="1" dirty="0">
                <a:solidFill>
                  <a:schemeClr val="dk1"/>
                </a:solidFill>
              </a:rPr>
              <a:t>Which countries show high GDP but low emissions (efficient economies)?</a:t>
            </a:r>
            <a:br>
              <a:rPr lang="en-IN" sz="1500" b="1" dirty="0"/>
            </a:br>
            <a:r>
              <a:rPr lang="en-IN" sz="1500" dirty="0">
                <a:solidFill>
                  <a:schemeClr val="dk1"/>
                </a:solidFill>
              </a:rPr>
              <a:t> → Examples: (You can add actual country names from your results).</a:t>
            </a:r>
            <a:br>
              <a:rPr lang="en-IN" sz="1500" dirty="0"/>
            </a:b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500" b="1" dirty="0">
                <a:solidFill>
                  <a:schemeClr val="dk1"/>
                </a:solidFill>
              </a:rPr>
              <a:t>B. </a:t>
            </a:r>
            <a:r>
              <a:rPr lang="en-IN" sz="1500" b="1" u="sng" dirty="0">
                <a:solidFill>
                  <a:schemeClr val="dk1"/>
                </a:solidFill>
              </a:rPr>
              <a:t>Energy Production &amp; Consumption</a:t>
            </a:r>
            <a:endParaRPr sz="1500" b="1" u="sng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 b="1" dirty="0">
                <a:solidFill>
                  <a:schemeClr val="dk1"/>
                </a:solidFill>
              </a:rPr>
              <a:t>Compare energy production and consumption by country and year.</a:t>
            </a:r>
            <a:br>
              <a:rPr lang="en-IN" sz="1500" b="1" dirty="0"/>
            </a:br>
            <a:r>
              <a:rPr lang="en-IN" sz="1500" dirty="0">
                <a:solidFill>
                  <a:schemeClr val="dk1"/>
                </a:solidFill>
              </a:rPr>
              <a:t> → Detected energy deficit/surplus countries.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 b="1" dirty="0">
                <a:solidFill>
                  <a:schemeClr val="dk1"/>
                </a:solidFill>
              </a:rPr>
              <a:t>Which energy types contribute most to emissions across all countries?</a:t>
            </a:r>
            <a:br>
              <a:rPr lang="en-IN" sz="1500" b="1" dirty="0"/>
            </a:br>
            <a:r>
              <a:rPr lang="en-IN" sz="1500" dirty="0">
                <a:solidFill>
                  <a:schemeClr val="dk1"/>
                </a:solidFill>
              </a:rPr>
              <a:t> → Identified top contributors (e.g., coal, oil).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 b="1" dirty="0">
                <a:solidFill>
                  <a:schemeClr val="dk1"/>
                </a:solidFill>
              </a:rPr>
              <a:t>What is the energy consumption per capita for each country?</a:t>
            </a:r>
            <a:br>
              <a:rPr lang="en-IN" sz="1500" b="1" dirty="0"/>
            </a:br>
            <a:r>
              <a:rPr lang="en-IN" sz="1500" dirty="0">
                <a:solidFill>
                  <a:schemeClr val="dk1"/>
                </a:solidFill>
              </a:rPr>
              <a:t> → Helped compare living standards and sustainability.</a:t>
            </a:r>
            <a:endParaRPr sz="15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755de4962a_0_4"/>
          <p:cNvSpPr txBox="1"/>
          <p:nvPr/>
        </p:nvSpPr>
        <p:spPr>
          <a:xfrm>
            <a:off x="163675" y="287100"/>
            <a:ext cx="11604300" cy="61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500" b="1">
                <a:solidFill>
                  <a:schemeClr val="dk1"/>
                </a:solidFill>
              </a:rPr>
              <a:t>C. </a:t>
            </a:r>
            <a:r>
              <a:rPr lang="en-IN" sz="1500" b="1" u="sng">
                <a:solidFill>
                  <a:schemeClr val="dk1"/>
                </a:solidFill>
              </a:rPr>
              <a:t>Trend Analysis Over Time</a:t>
            </a:r>
            <a:endParaRPr sz="1500" b="1" u="sng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 b="1">
                <a:solidFill>
                  <a:schemeClr val="dk1"/>
                </a:solidFill>
              </a:rPr>
              <a:t>How have global emissions changed year over year?</a:t>
            </a:r>
            <a:br>
              <a:rPr lang="en-IN" sz="1500" b="1">
                <a:solidFill>
                  <a:schemeClr val="dk1"/>
                </a:solidFill>
              </a:rPr>
            </a:br>
            <a:r>
              <a:rPr lang="en-IN" sz="1500">
                <a:solidFill>
                  <a:schemeClr val="dk1"/>
                </a:solidFill>
              </a:rPr>
              <a:t> → Found upward/downward trends.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 b="1">
                <a:solidFill>
                  <a:schemeClr val="dk1"/>
                </a:solidFill>
              </a:rPr>
              <a:t>What is the trend in GDP for each country over the given years?</a:t>
            </a:r>
            <a:br>
              <a:rPr lang="en-IN" sz="1500" b="1">
                <a:solidFill>
                  <a:schemeClr val="dk1"/>
                </a:solidFill>
              </a:rPr>
            </a:br>
            <a:r>
              <a:rPr lang="en-IN" sz="1500">
                <a:solidFill>
                  <a:schemeClr val="dk1"/>
                </a:solidFill>
              </a:rPr>
              <a:t> → Linked with emission growth/decline.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 b="1">
                <a:solidFill>
                  <a:schemeClr val="dk1"/>
                </a:solidFill>
              </a:rPr>
              <a:t>How has population growth affected total emissions in each country?</a:t>
            </a:r>
            <a:br>
              <a:rPr lang="en-IN" sz="1500" b="1">
                <a:solidFill>
                  <a:schemeClr val="dk1"/>
                </a:solidFill>
              </a:rPr>
            </a:br>
            <a:r>
              <a:rPr lang="en-IN" sz="1500">
                <a:solidFill>
                  <a:schemeClr val="dk1"/>
                </a:solidFill>
              </a:rPr>
              <a:t> → Observed stronger growth in developing nations.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 b="1">
                <a:solidFill>
                  <a:schemeClr val="dk1"/>
                </a:solidFill>
              </a:rPr>
              <a:t>Has energy consumption increased or decreased for major economies?</a:t>
            </a:r>
            <a:br>
              <a:rPr lang="en-IN" sz="1500" b="1">
                <a:solidFill>
                  <a:schemeClr val="dk1"/>
                </a:solidFill>
              </a:rPr>
            </a:br>
            <a:r>
              <a:rPr lang="en-IN" sz="1500">
                <a:solidFill>
                  <a:schemeClr val="dk1"/>
                </a:solidFill>
              </a:rPr>
              <a:t> → Growth trend visible for industrial economies.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 b="1">
                <a:solidFill>
                  <a:schemeClr val="dk1"/>
                </a:solidFill>
              </a:rPr>
              <a:t>What is the average yearly change in emissions per capita?</a:t>
            </a:r>
            <a:br>
              <a:rPr lang="en-IN" sz="1500" b="1">
                <a:solidFill>
                  <a:schemeClr val="dk1"/>
                </a:solidFill>
              </a:rPr>
            </a:br>
            <a:r>
              <a:rPr lang="en-IN" sz="1500">
                <a:solidFill>
                  <a:schemeClr val="dk1"/>
                </a:solidFill>
              </a:rPr>
              <a:t> → Used to rank countries on sustainability.</a:t>
            </a:r>
            <a:br>
              <a:rPr lang="en-IN" sz="1500">
                <a:solidFill>
                  <a:schemeClr val="dk1"/>
                </a:solidFill>
              </a:rPr>
            </a:b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IN" sz="1500" b="1">
                <a:solidFill>
                  <a:schemeClr val="dk1"/>
                </a:solidFill>
              </a:rPr>
              <a:t>D. </a:t>
            </a:r>
            <a:r>
              <a:rPr lang="en-IN" sz="1500" b="1" u="sng">
                <a:solidFill>
                  <a:schemeClr val="dk1"/>
                </a:solidFill>
              </a:rPr>
              <a:t>Global Comparisons</a:t>
            </a:r>
            <a:endParaRPr sz="1500" b="1" u="sng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 b="1">
                <a:solidFill>
                  <a:schemeClr val="dk1"/>
                </a:solidFill>
              </a:rPr>
              <a:t>What are the top 10 countries by population and how do their emissions compare?</a:t>
            </a:r>
            <a:br>
              <a:rPr lang="en-IN" sz="1500" b="1">
                <a:solidFill>
                  <a:schemeClr val="dk1"/>
                </a:solidFill>
              </a:rPr>
            </a:br>
            <a:r>
              <a:rPr lang="en-IN" sz="1500">
                <a:solidFill>
                  <a:schemeClr val="dk1"/>
                </a:solidFill>
              </a:rPr>
              <a:t> → Compared population vs. emission contribution.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 b="1">
                <a:solidFill>
                  <a:schemeClr val="dk1"/>
                </a:solidFill>
              </a:rPr>
              <a:t>Which countries have reduced their per capita emissions the most over the last decade?</a:t>
            </a:r>
            <a:br>
              <a:rPr lang="en-IN" sz="1500" b="1">
                <a:solidFill>
                  <a:schemeClr val="dk1"/>
                </a:solidFill>
              </a:rPr>
            </a:br>
            <a:r>
              <a:rPr lang="en-IN" sz="1500">
                <a:solidFill>
                  <a:schemeClr val="dk1"/>
                </a:solidFill>
              </a:rPr>
              <a:t> → Highlighted progress in renewable adoption.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 b="1">
                <a:solidFill>
                  <a:schemeClr val="dk1"/>
                </a:solidFill>
              </a:rPr>
              <a:t>What is the global share (%) of emissions by country?</a:t>
            </a:r>
            <a:br>
              <a:rPr lang="en-IN" sz="1500" b="1">
                <a:solidFill>
                  <a:schemeClr val="dk1"/>
                </a:solidFill>
              </a:rPr>
            </a:br>
            <a:r>
              <a:rPr lang="en-IN" sz="1500">
                <a:solidFill>
                  <a:schemeClr val="dk1"/>
                </a:solidFill>
              </a:rPr>
              <a:t> → Created pie charts to show distribution.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IN" sz="1500" b="1">
                <a:solidFill>
                  <a:schemeClr val="dk1"/>
                </a:solidFill>
              </a:rPr>
              <a:t>What is the global average GDP, emission, and population by year?</a:t>
            </a:r>
            <a:br>
              <a:rPr lang="en-IN" sz="1500" b="1">
                <a:solidFill>
                  <a:schemeClr val="dk1"/>
                </a:solidFill>
              </a:rPr>
            </a:br>
            <a:r>
              <a:rPr lang="en-IN" sz="1500">
                <a:solidFill>
                  <a:schemeClr val="dk1"/>
                </a:solidFill>
              </a:rPr>
              <a:t> → Provided a macro-level benchmark.</a:t>
            </a:r>
            <a:endParaRPr sz="1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89AB593-3576-2F62-BE8B-73DB64371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742" y="882952"/>
            <a:ext cx="5401676" cy="5568739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0E14DC12-2A78-3EFB-63D5-18AF79BC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7" y="103868"/>
            <a:ext cx="5388429" cy="661671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000" b="1" i="1" dirty="0">
                <a:solidFill>
                  <a:schemeClr val="bg2"/>
                </a:solidFill>
                <a:latin typeface="Arial"/>
              </a:rPr>
              <a:t>General Comparative Analysis</a:t>
            </a:r>
          </a:p>
        </p:txBody>
      </p:sp>
      <p:sp>
        <p:nvSpPr>
          <p:cNvPr id="15" name="Down Arrow 7">
            <a:extLst>
              <a:ext uri="{FF2B5EF4-FFF2-40B4-BE49-F238E27FC236}">
                <a16:creationId xmlns:a16="http://schemas.microsoft.com/office/drawing/2014/main" id="{27A52E6B-98CD-22FD-F181-C843DC805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38908B-2D68-131D-2353-D92CCFE9C8E4}"/>
              </a:ext>
            </a:extLst>
          </p:cNvPr>
          <p:cNvSpPr txBox="1"/>
          <p:nvPr/>
        </p:nvSpPr>
        <p:spPr>
          <a:xfrm>
            <a:off x="865240" y="2587432"/>
            <a:ext cx="2916274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</a:rPr>
              <a:t>Q1. What is the total emissions per country for the most recent year available?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General Comparative Analysis</vt:lpstr>
      <vt:lpstr>PowerPoint Presentation</vt:lpstr>
      <vt:lpstr>PowerPoint Presentation</vt:lpstr>
      <vt:lpstr>PowerPoint Presentation</vt:lpstr>
      <vt:lpstr>Global Comparision Analysis</vt:lpstr>
      <vt:lpstr>PowerPoint Presentation</vt:lpstr>
      <vt:lpstr>PowerPoint Presentation</vt:lpstr>
      <vt:lpstr>PowerPoint Presentation</vt:lpstr>
      <vt:lpstr>Ratios &amp; Per Capita Analysis</vt:lpstr>
      <vt:lpstr>PowerPoint Presentation</vt:lpstr>
      <vt:lpstr>PowerPoint Presentation</vt:lpstr>
      <vt:lpstr>Trend Analysis</vt:lpstr>
      <vt:lpstr>PowerPoint Presentation</vt:lpstr>
      <vt:lpstr>PowerPoint Presentation</vt:lpstr>
      <vt:lpstr>Final Business Insights</vt:lpstr>
      <vt:lpstr>Business Recommendations</vt:lpstr>
      <vt:lpstr>Conclusion – Key Findings Overall</vt:lpstr>
      <vt:lpstr>PowerPoint Presentation</vt:lpstr>
      <vt:lpstr>Experience &amp; Challenges in SQL Data Analysis Project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Raghu Ram Aduri</dc:creator>
  <cp:revision>407</cp:revision>
  <dcterms:created xsi:type="dcterms:W3CDTF">2021-02-16T05:19:01Z</dcterms:created>
  <dcterms:modified xsi:type="dcterms:W3CDTF">2025-08-17T07:49:00Z</dcterms:modified>
</cp:coreProperties>
</file>